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8" r:id="rId2"/>
    <p:sldId id="299" r:id="rId3"/>
    <p:sldId id="300" r:id="rId4"/>
    <p:sldId id="302" r:id="rId5"/>
    <p:sldId id="301" r:id="rId6"/>
  </p:sldIdLst>
  <p:sldSz cx="9144000" cy="6858000" type="screen4x3"/>
  <p:notesSz cx="6884988" cy="100187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6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8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E07155-23DF-42D7-A20D-A9BFEB9CDFF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41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8562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070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1E3052-3D06-417B-99D4-48109EB6050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569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1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0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2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306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3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15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4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007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5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14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BA282-EC2C-4118-8303-A12F8F66BDF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835517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D664C-5076-489F-B374-5A8021C96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495451"/>
      </p:ext>
    </p:extLst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B407E-3B4C-490A-83AF-021DA8C3E9E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633753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3FB2E-A048-47C3-A27A-ED2F970A01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296189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69E04-A982-4439-95C6-D123719AECD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528066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9442F-8204-4D00-B8D0-CC86187C24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081106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926D6-14FC-4A15-968A-62F12D01421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572921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7EF4D-D7D6-4E57-8C20-EDB1BE38D68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840373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0D14-22D8-40A7-9BC6-AD36197C60D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217513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0E0A8-1872-41A2-960F-FA5246D9D0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196643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2D786-193E-4763-9E3D-053203EF7EE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106024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78D7B6-9310-44A0-8F11-ADA22C4F353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Stand: </a:t>
            </a:r>
            <a:r>
              <a:rPr lang="de-DE" sz="1000" i="1" dirty="0" smtClean="0">
                <a:solidFill>
                  <a:schemeClr val="bg1"/>
                </a:solidFill>
              </a:rPr>
              <a:t>November</a:t>
            </a:r>
            <a:r>
              <a:rPr lang="de-DE" sz="1000" i="1" dirty="0" smtClean="0">
                <a:solidFill>
                  <a:schemeClr val="bg1"/>
                </a:solidFill>
              </a:rPr>
              <a:t> </a:t>
            </a:r>
            <a:r>
              <a:rPr lang="de-DE" sz="1000" i="1" dirty="0" smtClean="0">
                <a:solidFill>
                  <a:schemeClr val="bg1"/>
                </a:solidFill>
              </a:rPr>
              <a:t>2018</a:t>
            </a:r>
            <a:endParaRPr lang="de-DE" sz="1000" i="1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51520" y="1556792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600" b="1" dirty="0" smtClean="0"/>
          </a:p>
          <a:p>
            <a:endParaRPr lang="de-DE" sz="3600" b="1" dirty="0"/>
          </a:p>
          <a:p>
            <a:r>
              <a:rPr lang="de-DE" sz="3600" b="1" dirty="0" smtClean="0"/>
              <a:t>Mittelverwendung</a:t>
            </a:r>
            <a:endParaRPr lang="de-DE" sz="3600" b="1" dirty="0"/>
          </a:p>
        </p:txBody>
      </p:sp>
    </p:spTree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51520" y="155679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600" b="1" dirty="0" smtClean="0"/>
          </a:p>
          <a:p>
            <a:endParaRPr lang="de-DE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556792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 smtClean="0"/>
          </a:p>
          <a:p>
            <a:endParaRPr lang="de-DE" b="1" dirty="0" smtClean="0"/>
          </a:p>
          <a:p>
            <a:r>
              <a:rPr lang="de-DE" b="1" dirty="0" smtClean="0"/>
              <a:t>Grundsatz des § 55 Absatz 1 Nr. 5 Satz 3 Abgabenordnung</a:t>
            </a:r>
          </a:p>
          <a:p>
            <a:endParaRPr lang="de-DE" b="1" dirty="0" smtClean="0"/>
          </a:p>
          <a:p>
            <a:endParaRPr lang="de-DE" b="1" dirty="0"/>
          </a:p>
          <a:p>
            <a:pPr algn="l"/>
            <a:r>
              <a:rPr lang="de-DE" b="1" dirty="0" smtClean="0"/>
              <a:t>Eine zeitnahe Mittelverwendung ist gegeben, wenn die Mittel spätestens in den auf den Zufluss folgenden zwei Kalenderjahren- oder Wirtschaftsjahren für die steuerbegünstigten satzungsmäßigen Zwecke verwendet werden</a:t>
            </a:r>
            <a:r>
              <a:rPr lang="de-DE" sz="1200" b="1" dirty="0" smtClean="0"/>
              <a:t>.</a:t>
            </a:r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400139338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51520" y="155679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600" b="1" dirty="0" smtClean="0"/>
          </a:p>
          <a:p>
            <a:endParaRPr lang="de-DE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484784"/>
            <a:ext cx="87849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Mittelverwendungsrechnung </a:t>
            </a:r>
            <a:r>
              <a:rPr lang="de-DE" b="1" dirty="0" smtClean="0"/>
              <a:t>2018</a:t>
            </a:r>
            <a:endParaRPr lang="de-DE" b="1" dirty="0" smtClean="0"/>
          </a:p>
          <a:p>
            <a:pPr algn="l"/>
            <a:endParaRPr lang="de-DE" sz="1400" b="1" dirty="0"/>
          </a:p>
          <a:p>
            <a:pPr algn="l"/>
            <a:r>
              <a:rPr lang="de-DE" sz="1400" b="1" dirty="0" smtClean="0"/>
              <a:t>	Überschüssige Einnahmen aus dem ideellen Bereich</a:t>
            </a:r>
          </a:p>
          <a:p>
            <a:pPr algn="l"/>
            <a:r>
              <a:rPr lang="de-DE" sz="1400" b="1" dirty="0" smtClean="0"/>
              <a:t>+	Überschüsse/Verluste aus der Vermögensverwaltung</a:t>
            </a:r>
          </a:p>
          <a:p>
            <a:pPr algn="l"/>
            <a:r>
              <a:rPr lang="de-DE" sz="1400" b="1" dirty="0" smtClean="0"/>
              <a:t>+	Überschüsse/Verluste aus Zweckbetrieben</a:t>
            </a:r>
          </a:p>
          <a:p>
            <a:pPr algn="l"/>
            <a:r>
              <a:rPr lang="de-DE" sz="1400" b="1" dirty="0" smtClean="0"/>
              <a:t>+	Überschüsse/Verluste steuerpflichtiger wirtschaftlicher Geschäftsbetriebe</a:t>
            </a:r>
          </a:p>
          <a:p>
            <a:pPr algn="l"/>
            <a:endParaRPr lang="de-DE" sz="1400" b="1" dirty="0" smtClean="0"/>
          </a:p>
          <a:p>
            <a:pPr algn="l"/>
            <a:r>
              <a:rPr lang="de-DE" sz="1400" b="1" dirty="0" smtClean="0"/>
              <a:t>=	Zwischensumme</a:t>
            </a:r>
          </a:p>
          <a:p>
            <a:pPr algn="l"/>
            <a:endParaRPr lang="de-DE" sz="1400" b="1" dirty="0" smtClean="0"/>
          </a:p>
          <a:p>
            <a:pPr algn="l"/>
            <a:r>
              <a:rPr lang="de-DE" sz="1400" b="1" dirty="0" smtClean="0"/>
              <a:t>./.	Zuführung zum nutzungsgebundenen Anlagevermögen abzüglich Abschreibungen</a:t>
            </a:r>
          </a:p>
          <a:p>
            <a:pPr algn="l"/>
            <a:r>
              <a:rPr lang="de-DE" sz="1400" b="1" dirty="0" smtClean="0"/>
              <a:t>./. 	Zuführung zu zweckgebundenen Rücklagen</a:t>
            </a:r>
          </a:p>
          <a:p>
            <a:pPr algn="l"/>
            <a:r>
              <a:rPr lang="de-DE" sz="1400" b="1" dirty="0" smtClean="0"/>
              <a:t>./.	Zuführung zu freien Rücklagen</a:t>
            </a:r>
          </a:p>
          <a:p>
            <a:pPr algn="l"/>
            <a:r>
              <a:rPr lang="de-DE" sz="1400" b="1" dirty="0" smtClean="0"/>
              <a:t>./.	Vermögenszuführung nach § 58 Nr.11 und Nr.12 Abgabenordnung (Erbschaften)</a:t>
            </a:r>
          </a:p>
          <a:p>
            <a:pPr algn="l"/>
            <a:endParaRPr lang="de-DE" sz="1400" b="1" dirty="0" smtClean="0"/>
          </a:p>
          <a:p>
            <a:pPr algn="l"/>
            <a:r>
              <a:rPr lang="de-DE" sz="1400" b="1" dirty="0" smtClean="0"/>
              <a:t>=	Verbleibende nicht verwendete Mittel im Jahr </a:t>
            </a:r>
            <a:r>
              <a:rPr lang="de-DE" sz="1400" b="1" dirty="0" smtClean="0"/>
              <a:t>2018</a:t>
            </a:r>
          </a:p>
          <a:p>
            <a:pPr algn="l"/>
            <a:endParaRPr lang="de-DE" sz="1400" b="1" dirty="0" smtClean="0"/>
          </a:p>
          <a:p>
            <a:pPr algn="l"/>
            <a:r>
              <a:rPr lang="de-DE" sz="1400" b="1" dirty="0" smtClean="0"/>
              <a:t>=	Mittelvortrag nach </a:t>
            </a:r>
            <a:r>
              <a:rPr lang="de-DE" sz="1400" b="1" dirty="0" smtClean="0"/>
              <a:t>2019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820146870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51520" y="155679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600" b="1" dirty="0" smtClean="0"/>
          </a:p>
          <a:p>
            <a:endParaRPr lang="de-DE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484784"/>
            <a:ext cx="878497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Mittelverwendungsrechnung </a:t>
            </a:r>
            <a:r>
              <a:rPr lang="de-DE" b="1" dirty="0" smtClean="0"/>
              <a:t>2019</a:t>
            </a:r>
            <a:endParaRPr lang="de-DE" b="1" dirty="0" smtClean="0"/>
          </a:p>
          <a:p>
            <a:pPr algn="l"/>
            <a:endParaRPr lang="de-DE" sz="1400" b="1" dirty="0"/>
          </a:p>
          <a:p>
            <a:pPr algn="l"/>
            <a:r>
              <a:rPr lang="de-DE" sz="1400" b="1" dirty="0" smtClean="0"/>
              <a:t>	Überschüssige Einnahmen aus dem ideellen Bereich</a:t>
            </a:r>
          </a:p>
          <a:p>
            <a:pPr algn="l"/>
            <a:r>
              <a:rPr lang="de-DE" sz="1400" b="1" dirty="0" smtClean="0"/>
              <a:t>+	Überschüsse/Verluste aus der Vermögensverwaltung</a:t>
            </a:r>
          </a:p>
          <a:p>
            <a:pPr algn="l"/>
            <a:r>
              <a:rPr lang="de-DE" sz="1400" b="1" dirty="0" smtClean="0"/>
              <a:t>+	Überschüsse/Verluste aus Zweckbetrieben</a:t>
            </a:r>
          </a:p>
          <a:p>
            <a:pPr algn="l"/>
            <a:r>
              <a:rPr lang="de-DE" sz="1400" b="1" dirty="0" smtClean="0"/>
              <a:t>+	Überschüsse/Verluste steuerpflichtiger wirtschaftlicher Geschäftsbetriebe</a:t>
            </a:r>
          </a:p>
          <a:p>
            <a:pPr algn="l"/>
            <a:endParaRPr lang="de-DE" sz="1400" b="1" dirty="0" smtClean="0"/>
          </a:p>
          <a:p>
            <a:pPr algn="l"/>
            <a:r>
              <a:rPr lang="de-DE" sz="1400" b="1" dirty="0" smtClean="0"/>
              <a:t>=	Zwischensumme</a:t>
            </a:r>
          </a:p>
          <a:p>
            <a:pPr algn="l"/>
            <a:endParaRPr lang="de-DE" sz="1400" b="1" dirty="0" smtClean="0"/>
          </a:p>
          <a:p>
            <a:pPr algn="l"/>
            <a:r>
              <a:rPr lang="de-DE" sz="1400" b="1" dirty="0" smtClean="0"/>
              <a:t>./.	Zuführung zum nutzungsgebundenen Anlagevermögen abzüglich Abschreibungen</a:t>
            </a:r>
          </a:p>
          <a:p>
            <a:pPr algn="l"/>
            <a:r>
              <a:rPr lang="de-DE" sz="1400" b="1" dirty="0" smtClean="0"/>
              <a:t>./. 	Zuführung zu zweckgebundenen Rücklagen</a:t>
            </a:r>
          </a:p>
          <a:p>
            <a:pPr algn="l"/>
            <a:r>
              <a:rPr lang="de-DE" sz="1400" b="1" dirty="0" smtClean="0"/>
              <a:t>./.	Zuführung zu freien Rücklagen</a:t>
            </a:r>
          </a:p>
          <a:p>
            <a:pPr algn="l"/>
            <a:r>
              <a:rPr lang="de-DE" sz="1400" b="1" dirty="0" smtClean="0"/>
              <a:t>./.	Vermögenszuführung nach § 58 Nr.11 und Nr.12 Abgabenordnung (Erbschaften)</a:t>
            </a:r>
          </a:p>
          <a:p>
            <a:pPr algn="l"/>
            <a:endParaRPr lang="de-DE" sz="1400" b="1" dirty="0" smtClean="0"/>
          </a:p>
          <a:p>
            <a:pPr algn="l"/>
            <a:r>
              <a:rPr lang="de-DE" sz="1400" b="1" dirty="0" smtClean="0"/>
              <a:t>=	Verbleibende nicht verwendete Mittel im Jahr </a:t>
            </a:r>
            <a:r>
              <a:rPr lang="de-DE" sz="1400" b="1" dirty="0" smtClean="0"/>
              <a:t>2019</a:t>
            </a:r>
            <a:endParaRPr lang="de-DE" sz="1400" b="1" dirty="0" smtClean="0"/>
          </a:p>
          <a:p>
            <a:pPr algn="l"/>
            <a:endParaRPr lang="de-DE" sz="1400" b="1" dirty="0"/>
          </a:p>
          <a:p>
            <a:pPr algn="l"/>
            <a:r>
              <a:rPr lang="de-DE" sz="1400" b="1" dirty="0" smtClean="0"/>
              <a:t>+	Mittelvortrag aus </a:t>
            </a:r>
            <a:r>
              <a:rPr lang="de-DE" sz="1400" b="1" dirty="0" smtClean="0"/>
              <a:t>2017</a:t>
            </a:r>
            <a:endParaRPr lang="de-DE" sz="1400" b="1" dirty="0" smtClean="0"/>
          </a:p>
          <a:p>
            <a:pPr algn="l"/>
            <a:endParaRPr lang="de-DE" sz="1400" b="1" dirty="0" smtClean="0"/>
          </a:p>
          <a:p>
            <a:pPr algn="l"/>
            <a:r>
              <a:rPr lang="de-DE" sz="1400" b="1" dirty="0" smtClean="0"/>
              <a:t>=	Mittelvortrag nach </a:t>
            </a:r>
            <a:r>
              <a:rPr lang="de-DE" sz="1400" b="1" dirty="0" smtClean="0"/>
              <a:t>2018</a:t>
            </a:r>
            <a:endParaRPr lang="de-DE" sz="1400" b="1" dirty="0" smtClean="0"/>
          </a:p>
          <a:p>
            <a:pPr algn="l"/>
            <a:endParaRPr lang="de-DE" sz="1400" b="1" dirty="0"/>
          </a:p>
          <a:p>
            <a:pPr algn="l"/>
            <a:r>
              <a:rPr lang="de-DE" sz="1400" b="1" dirty="0" smtClean="0"/>
              <a:t>Hinweis: Im Jahr </a:t>
            </a:r>
            <a:r>
              <a:rPr lang="de-DE" sz="1400" b="1" dirty="0" smtClean="0"/>
              <a:t>2019 </a:t>
            </a:r>
            <a:r>
              <a:rPr lang="de-DE" sz="1400" b="1" dirty="0" smtClean="0"/>
              <a:t>muss nur der Vortrag aus </a:t>
            </a:r>
            <a:r>
              <a:rPr lang="de-DE" sz="1400" b="1" dirty="0" smtClean="0"/>
              <a:t>2017 </a:t>
            </a:r>
            <a:r>
              <a:rPr lang="de-DE" sz="1400" b="1" dirty="0" smtClean="0"/>
              <a:t>zweckgebunden verwendet werden.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1153788273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51520" y="155679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600" b="1" dirty="0" smtClean="0"/>
          </a:p>
          <a:p>
            <a:endParaRPr lang="de-DE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259413" y="1484784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Hinweise</a:t>
            </a:r>
          </a:p>
          <a:p>
            <a:endParaRPr lang="de-DE" sz="1600" b="1" dirty="0"/>
          </a:p>
          <a:p>
            <a:pPr algn="l"/>
            <a:r>
              <a:rPr lang="de-DE" sz="1400" b="1" dirty="0" smtClean="0"/>
              <a:t>Durch die Mittelverwendungsrechnung kann eine gemeinnützige Körperschaft ein vorhandenes Vereinsvermögen, sowie die tatsächliche Verwendung von Vereinsmitteln nachweisen.</a:t>
            </a:r>
          </a:p>
          <a:p>
            <a:pPr algn="l"/>
            <a:endParaRPr lang="de-DE" sz="1400" b="1" dirty="0"/>
          </a:p>
          <a:p>
            <a:pPr algn="l"/>
            <a:r>
              <a:rPr lang="de-DE" sz="1400" b="1" dirty="0" smtClean="0"/>
              <a:t>Für die Mittelverwendungsberechnung gilt das Zu- und Abflussprinzip des § 11 EStG. Danach sind Einnahmen und Ausgaben dem Kalenderjahr zuzurechnen, indem sie zugeflossen oder abgeflossen sind.</a:t>
            </a:r>
          </a:p>
          <a:p>
            <a:pPr algn="l"/>
            <a:endParaRPr lang="de-DE" sz="1400" b="1" dirty="0"/>
          </a:p>
          <a:p>
            <a:pPr algn="l"/>
            <a:r>
              <a:rPr lang="de-DE" sz="1400" b="1" dirty="0" smtClean="0"/>
              <a:t>Wird der Grundsatz der zweijährigen Mittelverwendung nicht beachtet droht der Verlust der Gemeinnützigkeit.</a:t>
            </a:r>
          </a:p>
          <a:p>
            <a:pPr algn="l"/>
            <a:r>
              <a:rPr lang="de-DE" sz="1400" b="1" dirty="0" smtClean="0"/>
              <a:t>oder</a:t>
            </a:r>
            <a:endParaRPr lang="de-DE" sz="1400" b="1" dirty="0"/>
          </a:p>
          <a:p>
            <a:pPr algn="l"/>
            <a:r>
              <a:rPr lang="de-DE" sz="1400" b="1" dirty="0" smtClean="0"/>
              <a:t>Das Finanzamt kann eine angemessene Frist zur Verwendung der Vereinsmittel setzen (§ 63 Absatz 4 Abgabenordnung – Kannvorschrift !). 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093150621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Vorlage lsb h 051108">
  <a:themeElements>
    <a:clrScheme name="_Vorlage lsb 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Vorlage lsb 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Vorlage lsb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_Vorlage lsb h 051108</Template>
  <TotalTime>0</TotalTime>
  <Words>188</Words>
  <Application>Microsoft Office PowerPoint</Application>
  <PresentationFormat>Bildschirmpräsentation (4:3)</PresentationFormat>
  <Paragraphs>66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Arial</vt:lpstr>
      <vt:lpstr>_Vorlage lsb h 051108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Edgar</dc:creator>
  <cp:lastModifiedBy>Edgar</cp:lastModifiedBy>
  <cp:revision>16</cp:revision>
  <dcterms:created xsi:type="dcterms:W3CDTF">2012-09-07T12:41:16Z</dcterms:created>
  <dcterms:modified xsi:type="dcterms:W3CDTF">2018-11-23T06:34:11Z</dcterms:modified>
</cp:coreProperties>
</file>