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8" r:id="rId2"/>
    <p:sldId id="274" r:id="rId3"/>
    <p:sldId id="276" r:id="rId4"/>
    <p:sldId id="268" r:id="rId5"/>
    <p:sldId id="266" r:id="rId6"/>
    <p:sldId id="267" r:id="rId7"/>
    <p:sldId id="278" r:id="rId8"/>
    <p:sldId id="265" r:id="rId9"/>
    <p:sldId id="263" r:id="rId10"/>
    <p:sldId id="270" r:id="rId11"/>
    <p:sldId id="271" r:id="rId12"/>
    <p:sldId id="262" r:id="rId13"/>
    <p:sldId id="273" r:id="rId14"/>
    <p:sldId id="279" r:id="rId15"/>
    <p:sldId id="280" r:id="rId16"/>
    <p:sldId id="272" r:id="rId17"/>
    <p:sldId id="275" r:id="rId18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CC6600"/>
    <a:srgbClr val="003300"/>
    <a:srgbClr val="FF0066"/>
    <a:srgbClr val="0000FF"/>
    <a:srgbClr val="FF00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049" autoAdjust="0"/>
  </p:normalViewPr>
  <p:slideViewPr>
    <p:cSldViewPr>
      <p:cViewPr varScale="1">
        <p:scale>
          <a:sx n="99" d="100"/>
          <a:sy n="99" d="100"/>
        </p:scale>
        <p:origin x="-133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41E4606-9D62-441E-A925-86BC2576888B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6588AB2F-111C-4317-A3B4-3F7A085DAE1A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de-DE" altLang="de-DE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de-DE" altLang="de-DE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Zielsetzung der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de-DE" altLang="de-DE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Dokumentation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de-DE" altLang="de-DE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gm:t>
    </dgm:pt>
    <dgm:pt modelId="{597AFED7-5586-4FC5-9914-367461F28145}" type="parTrans" cxnId="{96250DFC-D4F0-4234-B175-3C25A87E5CDF}">
      <dgm:prSet/>
      <dgm:spPr/>
    </dgm:pt>
    <dgm:pt modelId="{29509F00-2488-4803-811E-E423672C6C5E}" type="sibTrans" cxnId="{96250DFC-D4F0-4234-B175-3C25A87E5CDF}">
      <dgm:prSet/>
      <dgm:spPr/>
    </dgm:pt>
    <dgm:pt modelId="{CF98CB0B-B35A-47DF-8A1B-75E364B33ADC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de-DE" altLang="de-DE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de-DE" altLang="de-DE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Dokumentation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de-DE" altLang="de-DE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sportlicher Erfolge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de-DE" altLang="de-DE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gm:t>
    </dgm:pt>
    <dgm:pt modelId="{ACFC8EBE-6EAE-44A4-83FE-C06280DAE79A}" type="parTrans" cxnId="{B825FA27-2F1E-4155-8313-1CBAD6DF9101}">
      <dgm:prSet/>
      <dgm:spPr/>
    </dgm:pt>
    <dgm:pt modelId="{0601F7D8-41D6-43DC-9C5E-7AE22C0D6702}" type="sibTrans" cxnId="{B825FA27-2F1E-4155-8313-1CBAD6DF9101}">
      <dgm:prSet/>
      <dgm:spPr/>
    </dgm:pt>
    <dgm:pt modelId="{106DD259-086C-4224-A421-4C5848379248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de-DE" altLang="de-DE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de-DE" altLang="de-DE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Dokumentation der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de-DE" altLang="de-DE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Vereinsorganisation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de-DE" altLang="de-DE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gm:t>
    </dgm:pt>
    <dgm:pt modelId="{878DBA82-08E9-4D53-BE1C-F55F0D5AF0C7}" type="parTrans" cxnId="{C55E0146-5929-4FB6-B0A0-48ECF0EDEC8A}">
      <dgm:prSet/>
      <dgm:spPr/>
    </dgm:pt>
    <dgm:pt modelId="{0431B4FE-8B99-4634-8DBA-CA26B0E89675}" type="sibTrans" cxnId="{C55E0146-5929-4FB6-B0A0-48ECF0EDEC8A}">
      <dgm:prSet/>
      <dgm:spPr/>
    </dgm:pt>
    <dgm:pt modelId="{B7B7BB28-B89C-48B6-BF41-43B030E3501B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de-DE" altLang="de-DE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Dokumentation der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de-DE" altLang="de-DE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Vereinsverwaltung</a:t>
          </a:r>
          <a:endParaRPr kumimoji="0" lang="de-DE" altLang="de-DE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gm:t>
    </dgm:pt>
    <dgm:pt modelId="{7E140DB1-A4CC-4EAA-A661-C4AF1EC8073D}" type="parTrans" cxnId="{DBCC196B-3C7A-4113-8FEB-77A2EBD92F82}">
      <dgm:prSet/>
      <dgm:spPr/>
    </dgm:pt>
    <dgm:pt modelId="{F5E4A064-1900-45E1-AA37-9886A3E4B367}" type="sibTrans" cxnId="{DBCC196B-3C7A-4113-8FEB-77A2EBD92F82}">
      <dgm:prSet/>
      <dgm:spPr/>
    </dgm:pt>
    <dgm:pt modelId="{4AE520FE-CD15-42F3-9877-8816662B3B2E}" type="pres">
      <dgm:prSet presAssocID="{B41E4606-9D62-441E-A925-86BC2576888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8CAB07C2-9684-420C-A694-0A54828A6907}" type="pres">
      <dgm:prSet presAssocID="{6588AB2F-111C-4317-A3B4-3F7A085DAE1A}" presName="hierRoot1" presStyleCnt="0">
        <dgm:presLayoutVars>
          <dgm:hierBranch/>
        </dgm:presLayoutVars>
      </dgm:prSet>
      <dgm:spPr/>
    </dgm:pt>
    <dgm:pt modelId="{60FF9EA2-46F8-4197-96D8-48218BC29F97}" type="pres">
      <dgm:prSet presAssocID="{6588AB2F-111C-4317-A3B4-3F7A085DAE1A}" presName="rootComposite1" presStyleCnt="0"/>
      <dgm:spPr/>
    </dgm:pt>
    <dgm:pt modelId="{9A504814-DAE1-42D0-89B0-52B31D24BFD8}" type="pres">
      <dgm:prSet presAssocID="{6588AB2F-111C-4317-A3B4-3F7A085DAE1A}" presName="rootText1" presStyleLbl="node0" presStyleIdx="0" presStyleCnt="1">
        <dgm:presLayoutVars>
          <dgm:chPref val="3"/>
        </dgm:presLayoutVars>
      </dgm:prSet>
      <dgm:spPr/>
    </dgm:pt>
    <dgm:pt modelId="{B2781456-B89F-407B-B02F-5D100522B559}" type="pres">
      <dgm:prSet presAssocID="{6588AB2F-111C-4317-A3B4-3F7A085DAE1A}" presName="rootConnector1" presStyleLbl="node1" presStyleIdx="0" presStyleCnt="0"/>
      <dgm:spPr/>
    </dgm:pt>
    <dgm:pt modelId="{032FB6A5-30B4-4A9B-BA08-2D60E4825494}" type="pres">
      <dgm:prSet presAssocID="{6588AB2F-111C-4317-A3B4-3F7A085DAE1A}" presName="hierChild2" presStyleCnt="0"/>
      <dgm:spPr/>
    </dgm:pt>
    <dgm:pt modelId="{E692729D-E07E-4670-9DAD-6D9B5A951D91}" type="pres">
      <dgm:prSet presAssocID="{ACFC8EBE-6EAE-44A4-83FE-C06280DAE79A}" presName="Name35" presStyleLbl="parChTrans1D2" presStyleIdx="0" presStyleCnt="3"/>
      <dgm:spPr/>
    </dgm:pt>
    <dgm:pt modelId="{AC59E04E-5B50-4499-B7E8-A9DB94889693}" type="pres">
      <dgm:prSet presAssocID="{CF98CB0B-B35A-47DF-8A1B-75E364B33ADC}" presName="hierRoot2" presStyleCnt="0">
        <dgm:presLayoutVars>
          <dgm:hierBranch/>
        </dgm:presLayoutVars>
      </dgm:prSet>
      <dgm:spPr/>
    </dgm:pt>
    <dgm:pt modelId="{BCD8641E-B525-468D-A272-3F3CDAA34700}" type="pres">
      <dgm:prSet presAssocID="{CF98CB0B-B35A-47DF-8A1B-75E364B33ADC}" presName="rootComposite" presStyleCnt="0"/>
      <dgm:spPr/>
    </dgm:pt>
    <dgm:pt modelId="{A8288F40-CC2E-4A8C-9001-DCAD6509791D}" type="pres">
      <dgm:prSet presAssocID="{CF98CB0B-B35A-47DF-8A1B-75E364B33ADC}" presName="rootText" presStyleLbl="node2" presStyleIdx="0" presStyleCnt="3">
        <dgm:presLayoutVars>
          <dgm:chPref val="3"/>
        </dgm:presLayoutVars>
      </dgm:prSet>
      <dgm:spPr/>
    </dgm:pt>
    <dgm:pt modelId="{F1C8BEF0-27A1-4722-89C3-9D72C0D0E849}" type="pres">
      <dgm:prSet presAssocID="{CF98CB0B-B35A-47DF-8A1B-75E364B33ADC}" presName="rootConnector" presStyleLbl="node2" presStyleIdx="0" presStyleCnt="3"/>
      <dgm:spPr/>
    </dgm:pt>
    <dgm:pt modelId="{F729E5F7-6A4D-4603-B16E-510034931795}" type="pres">
      <dgm:prSet presAssocID="{CF98CB0B-B35A-47DF-8A1B-75E364B33ADC}" presName="hierChild4" presStyleCnt="0"/>
      <dgm:spPr/>
    </dgm:pt>
    <dgm:pt modelId="{7C765CBC-DEEA-4EE6-92FF-7E918C52BE21}" type="pres">
      <dgm:prSet presAssocID="{CF98CB0B-B35A-47DF-8A1B-75E364B33ADC}" presName="hierChild5" presStyleCnt="0"/>
      <dgm:spPr/>
    </dgm:pt>
    <dgm:pt modelId="{827EF2F0-FCB4-47DD-8767-AF5C2C57852F}" type="pres">
      <dgm:prSet presAssocID="{878DBA82-08E9-4D53-BE1C-F55F0D5AF0C7}" presName="Name35" presStyleLbl="parChTrans1D2" presStyleIdx="1" presStyleCnt="3"/>
      <dgm:spPr/>
    </dgm:pt>
    <dgm:pt modelId="{EFABEE6B-CA0F-478E-9D6B-C3E20A9565C5}" type="pres">
      <dgm:prSet presAssocID="{106DD259-086C-4224-A421-4C5848379248}" presName="hierRoot2" presStyleCnt="0">
        <dgm:presLayoutVars>
          <dgm:hierBranch/>
        </dgm:presLayoutVars>
      </dgm:prSet>
      <dgm:spPr/>
    </dgm:pt>
    <dgm:pt modelId="{D8665D36-4F20-4AEE-81F8-6122171F940F}" type="pres">
      <dgm:prSet presAssocID="{106DD259-086C-4224-A421-4C5848379248}" presName="rootComposite" presStyleCnt="0"/>
      <dgm:spPr/>
    </dgm:pt>
    <dgm:pt modelId="{E418BDE5-D0DA-4AD5-B05D-F6A9F7FE82D8}" type="pres">
      <dgm:prSet presAssocID="{106DD259-086C-4224-A421-4C5848379248}" presName="rootText" presStyleLbl="node2" presStyleIdx="1" presStyleCnt="3">
        <dgm:presLayoutVars>
          <dgm:chPref val="3"/>
        </dgm:presLayoutVars>
      </dgm:prSet>
      <dgm:spPr/>
    </dgm:pt>
    <dgm:pt modelId="{2DDCFD13-1E70-47BB-AB50-39A2F0CAF7B5}" type="pres">
      <dgm:prSet presAssocID="{106DD259-086C-4224-A421-4C5848379248}" presName="rootConnector" presStyleLbl="node2" presStyleIdx="1" presStyleCnt="3"/>
      <dgm:spPr/>
    </dgm:pt>
    <dgm:pt modelId="{3D4FF36A-796B-4074-B64A-D30FF61918DC}" type="pres">
      <dgm:prSet presAssocID="{106DD259-086C-4224-A421-4C5848379248}" presName="hierChild4" presStyleCnt="0"/>
      <dgm:spPr/>
    </dgm:pt>
    <dgm:pt modelId="{3E7E6C99-A1B6-473A-B2C1-77294957F8E6}" type="pres">
      <dgm:prSet presAssocID="{106DD259-086C-4224-A421-4C5848379248}" presName="hierChild5" presStyleCnt="0"/>
      <dgm:spPr/>
    </dgm:pt>
    <dgm:pt modelId="{37FC25F7-176E-49BF-AA16-28AB3DDC584F}" type="pres">
      <dgm:prSet presAssocID="{7E140DB1-A4CC-4EAA-A661-C4AF1EC8073D}" presName="Name35" presStyleLbl="parChTrans1D2" presStyleIdx="2" presStyleCnt="3"/>
      <dgm:spPr/>
    </dgm:pt>
    <dgm:pt modelId="{68D6475A-C1DA-4EDB-B33F-4E396D6E801B}" type="pres">
      <dgm:prSet presAssocID="{B7B7BB28-B89C-48B6-BF41-43B030E3501B}" presName="hierRoot2" presStyleCnt="0">
        <dgm:presLayoutVars>
          <dgm:hierBranch/>
        </dgm:presLayoutVars>
      </dgm:prSet>
      <dgm:spPr/>
    </dgm:pt>
    <dgm:pt modelId="{D15EB2D9-878D-4D6D-BF26-C999D48B5A8B}" type="pres">
      <dgm:prSet presAssocID="{B7B7BB28-B89C-48B6-BF41-43B030E3501B}" presName="rootComposite" presStyleCnt="0"/>
      <dgm:spPr/>
    </dgm:pt>
    <dgm:pt modelId="{560D4D78-8C01-42A4-842B-E1C3CA9D9ABD}" type="pres">
      <dgm:prSet presAssocID="{B7B7BB28-B89C-48B6-BF41-43B030E3501B}" presName="rootText" presStyleLbl="node2" presStyleIdx="2" presStyleCnt="3">
        <dgm:presLayoutVars>
          <dgm:chPref val="3"/>
        </dgm:presLayoutVars>
      </dgm:prSet>
      <dgm:spPr/>
    </dgm:pt>
    <dgm:pt modelId="{94D7B611-18BD-4458-95DD-2334D3A5A6F3}" type="pres">
      <dgm:prSet presAssocID="{B7B7BB28-B89C-48B6-BF41-43B030E3501B}" presName="rootConnector" presStyleLbl="node2" presStyleIdx="2" presStyleCnt="3"/>
      <dgm:spPr/>
    </dgm:pt>
    <dgm:pt modelId="{0CF27193-66A5-4188-B2C9-93E131695F10}" type="pres">
      <dgm:prSet presAssocID="{B7B7BB28-B89C-48B6-BF41-43B030E3501B}" presName="hierChild4" presStyleCnt="0"/>
      <dgm:spPr/>
    </dgm:pt>
    <dgm:pt modelId="{A522C47B-1FE8-4B88-B75A-0C3A81FD8A6A}" type="pres">
      <dgm:prSet presAssocID="{B7B7BB28-B89C-48B6-BF41-43B030E3501B}" presName="hierChild5" presStyleCnt="0"/>
      <dgm:spPr/>
    </dgm:pt>
    <dgm:pt modelId="{8CAA72DB-D9DE-4EF2-B815-F1261A948F45}" type="pres">
      <dgm:prSet presAssocID="{6588AB2F-111C-4317-A3B4-3F7A085DAE1A}" presName="hierChild3" presStyleCnt="0"/>
      <dgm:spPr/>
    </dgm:pt>
  </dgm:ptLst>
  <dgm:cxnLst>
    <dgm:cxn modelId="{8D88A1B6-E1F5-4242-9272-23F0D8ACC420}" type="presOf" srcId="{CF98CB0B-B35A-47DF-8A1B-75E364B33ADC}" destId="{F1C8BEF0-27A1-4722-89C3-9D72C0D0E849}" srcOrd="1" destOrd="0" presId="urn:microsoft.com/office/officeart/2005/8/layout/orgChart1"/>
    <dgm:cxn modelId="{D2744080-7656-44C2-B5CF-B7D39A6A4A1F}" type="presOf" srcId="{106DD259-086C-4224-A421-4C5848379248}" destId="{E418BDE5-D0DA-4AD5-B05D-F6A9F7FE82D8}" srcOrd="0" destOrd="0" presId="urn:microsoft.com/office/officeart/2005/8/layout/orgChart1"/>
    <dgm:cxn modelId="{ABD37DC5-1E82-44C1-8252-E1C5ED67F0C4}" type="presOf" srcId="{878DBA82-08E9-4D53-BE1C-F55F0D5AF0C7}" destId="{827EF2F0-FCB4-47DD-8767-AF5C2C57852F}" srcOrd="0" destOrd="0" presId="urn:microsoft.com/office/officeart/2005/8/layout/orgChart1"/>
    <dgm:cxn modelId="{7CF24E63-2718-4E75-AF51-440FB25B2EF2}" type="presOf" srcId="{CF98CB0B-B35A-47DF-8A1B-75E364B33ADC}" destId="{A8288F40-CC2E-4A8C-9001-DCAD6509791D}" srcOrd="0" destOrd="0" presId="urn:microsoft.com/office/officeart/2005/8/layout/orgChart1"/>
    <dgm:cxn modelId="{DBCC196B-3C7A-4113-8FEB-77A2EBD92F82}" srcId="{6588AB2F-111C-4317-A3B4-3F7A085DAE1A}" destId="{B7B7BB28-B89C-48B6-BF41-43B030E3501B}" srcOrd="2" destOrd="0" parTransId="{7E140DB1-A4CC-4EAA-A661-C4AF1EC8073D}" sibTransId="{F5E4A064-1900-45E1-AA37-9886A3E4B367}"/>
    <dgm:cxn modelId="{64B71862-500C-4189-BB11-992923A7E8EE}" type="presOf" srcId="{B7B7BB28-B89C-48B6-BF41-43B030E3501B}" destId="{94D7B611-18BD-4458-95DD-2334D3A5A6F3}" srcOrd="1" destOrd="0" presId="urn:microsoft.com/office/officeart/2005/8/layout/orgChart1"/>
    <dgm:cxn modelId="{AE181334-5A78-460B-9B3D-697686DF9427}" type="presOf" srcId="{6588AB2F-111C-4317-A3B4-3F7A085DAE1A}" destId="{B2781456-B89F-407B-B02F-5D100522B559}" srcOrd="1" destOrd="0" presId="urn:microsoft.com/office/officeart/2005/8/layout/orgChart1"/>
    <dgm:cxn modelId="{58D09C5B-D59A-458D-B19D-C6ACE4FBC250}" type="presOf" srcId="{106DD259-086C-4224-A421-4C5848379248}" destId="{2DDCFD13-1E70-47BB-AB50-39A2F0CAF7B5}" srcOrd="1" destOrd="0" presId="urn:microsoft.com/office/officeart/2005/8/layout/orgChart1"/>
    <dgm:cxn modelId="{C55E0146-5929-4FB6-B0A0-48ECF0EDEC8A}" srcId="{6588AB2F-111C-4317-A3B4-3F7A085DAE1A}" destId="{106DD259-086C-4224-A421-4C5848379248}" srcOrd="1" destOrd="0" parTransId="{878DBA82-08E9-4D53-BE1C-F55F0D5AF0C7}" sibTransId="{0431B4FE-8B99-4634-8DBA-CA26B0E89675}"/>
    <dgm:cxn modelId="{96250DFC-D4F0-4234-B175-3C25A87E5CDF}" srcId="{B41E4606-9D62-441E-A925-86BC2576888B}" destId="{6588AB2F-111C-4317-A3B4-3F7A085DAE1A}" srcOrd="0" destOrd="0" parTransId="{597AFED7-5586-4FC5-9914-367461F28145}" sibTransId="{29509F00-2488-4803-811E-E423672C6C5E}"/>
    <dgm:cxn modelId="{E7B440BA-ADFC-481B-A1F1-E97F278CD89C}" type="presOf" srcId="{B7B7BB28-B89C-48B6-BF41-43B030E3501B}" destId="{560D4D78-8C01-42A4-842B-E1C3CA9D9ABD}" srcOrd="0" destOrd="0" presId="urn:microsoft.com/office/officeart/2005/8/layout/orgChart1"/>
    <dgm:cxn modelId="{BCE8FE29-F0FF-45DB-91FA-2DAA7C15A6DB}" type="presOf" srcId="{B41E4606-9D62-441E-A925-86BC2576888B}" destId="{4AE520FE-CD15-42F3-9877-8816662B3B2E}" srcOrd="0" destOrd="0" presId="urn:microsoft.com/office/officeart/2005/8/layout/orgChart1"/>
    <dgm:cxn modelId="{E6D01F61-37FB-4A4B-A293-851C558F08DF}" type="presOf" srcId="{ACFC8EBE-6EAE-44A4-83FE-C06280DAE79A}" destId="{E692729D-E07E-4670-9DAD-6D9B5A951D91}" srcOrd="0" destOrd="0" presId="urn:microsoft.com/office/officeart/2005/8/layout/orgChart1"/>
    <dgm:cxn modelId="{B825FA27-2F1E-4155-8313-1CBAD6DF9101}" srcId="{6588AB2F-111C-4317-A3B4-3F7A085DAE1A}" destId="{CF98CB0B-B35A-47DF-8A1B-75E364B33ADC}" srcOrd="0" destOrd="0" parTransId="{ACFC8EBE-6EAE-44A4-83FE-C06280DAE79A}" sibTransId="{0601F7D8-41D6-43DC-9C5E-7AE22C0D6702}"/>
    <dgm:cxn modelId="{98D2C18A-25B5-4A98-BF24-3B29559D60FD}" type="presOf" srcId="{6588AB2F-111C-4317-A3B4-3F7A085DAE1A}" destId="{9A504814-DAE1-42D0-89B0-52B31D24BFD8}" srcOrd="0" destOrd="0" presId="urn:microsoft.com/office/officeart/2005/8/layout/orgChart1"/>
    <dgm:cxn modelId="{1FAB79DB-4256-4904-A23F-E5D96965F54F}" type="presOf" srcId="{7E140DB1-A4CC-4EAA-A661-C4AF1EC8073D}" destId="{37FC25F7-176E-49BF-AA16-28AB3DDC584F}" srcOrd="0" destOrd="0" presId="urn:microsoft.com/office/officeart/2005/8/layout/orgChart1"/>
    <dgm:cxn modelId="{7E68E5FC-DCA1-4DDC-A3B8-C83015245975}" type="presParOf" srcId="{4AE520FE-CD15-42F3-9877-8816662B3B2E}" destId="{8CAB07C2-9684-420C-A694-0A54828A6907}" srcOrd="0" destOrd="0" presId="urn:microsoft.com/office/officeart/2005/8/layout/orgChart1"/>
    <dgm:cxn modelId="{56423F65-2BDC-4FE3-A127-B645CDE9082D}" type="presParOf" srcId="{8CAB07C2-9684-420C-A694-0A54828A6907}" destId="{60FF9EA2-46F8-4197-96D8-48218BC29F97}" srcOrd="0" destOrd="0" presId="urn:microsoft.com/office/officeart/2005/8/layout/orgChart1"/>
    <dgm:cxn modelId="{A14895AA-44BE-448A-A522-CB2A06EDDCA6}" type="presParOf" srcId="{60FF9EA2-46F8-4197-96D8-48218BC29F97}" destId="{9A504814-DAE1-42D0-89B0-52B31D24BFD8}" srcOrd="0" destOrd="0" presId="urn:microsoft.com/office/officeart/2005/8/layout/orgChart1"/>
    <dgm:cxn modelId="{77383D29-8E93-4FBE-8AEE-D12C4F6B6842}" type="presParOf" srcId="{60FF9EA2-46F8-4197-96D8-48218BC29F97}" destId="{B2781456-B89F-407B-B02F-5D100522B559}" srcOrd="1" destOrd="0" presId="urn:microsoft.com/office/officeart/2005/8/layout/orgChart1"/>
    <dgm:cxn modelId="{14A83FBA-674B-472A-9E8B-F9B29973A671}" type="presParOf" srcId="{8CAB07C2-9684-420C-A694-0A54828A6907}" destId="{032FB6A5-30B4-4A9B-BA08-2D60E4825494}" srcOrd="1" destOrd="0" presId="urn:microsoft.com/office/officeart/2005/8/layout/orgChart1"/>
    <dgm:cxn modelId="{B2000D71-903E-47E9-92E0-660ED5C9A010}" type="presParOf" srcId="{032FB6A5-30B4-4A9B-BA08-2D60E4825494}" destId="{E692729D-E07E-4670-9DAD-6D9B5A951D91}" srcOrd="0" destOrd="0" presId="urn:microsoft.com/office/officeart/2005/8/layout/orgChart1"/>
    <dgm:cxn modelId="{FE8CBD77-EB1D-4CC1-B735-58B540FB0BEE}" type="presParOf" srcId="{032FB6A5-30B4-4A9B-BA08-2D60E4825494}" destId="{AC59E04E-5B50-4499-B7E8-A9DB94889693}" srcOrd="1" destOrd="0" presId="urn:microsoft.com/office/officeart/2005/8/layout/orgChart1"/>
    <dgm:cxn modelId="{7D85C980-453D-4133-8D9C-805FA389A69B}" type="presParOf" srcId="{AC59E04E-5B50-4499-B7E8-A9DB94889693}" destId="{BCD8641E-B525-468D-A272-3F3CDAA34700}" srcOrd="0" destOrd="0" presId="urn:microsoft.com/office/officeart/2005/8/layout/orgChart1"/>
    <dgm:cxn modelId="{DC71763A-4482-4CAA-A6B7-329E22845AD3}" type="presParOf" srcId="{BCD8641E-B525-468D-A272-3F3CDAA34700}" destId="{A8288F40-CC2E-4A8C-9001-DCAD6509791D}" srcOrd="0" destOrd="0" presId="urn:microsoft.com/office/officeart/2005/8/layout/orgChart1"/>
    <dgm:cxn modelId="{F6E32D78-9D00-4A86-A09B-FCEA32F1AF05}" type="presParOf" srcId="{BCD8641E-B525-468D-A272-3F3CDAA34700}" destId="{F1C8BEF0-27A1-4722-89C3-9D72C0D0E849}" srcOrd="1" destOrd="0" presId="urn:microsoft.com/office/officeart/2005/8/layout/orgChart1"/>
    <dgm:cxn modelId="{D8CD7324-F99C-44BB-801B-3B42728D2A40}" type="presParOf" srcId="{AC59E04E-5B50-4499-B7E8-A9DB94889693}" destId="{F729E5F7-6A4D-4603-B16E-510034931795}" srcOrd="1" destOrd="0" presId="urn:microsoft.com/office/officeart/2005/8/layout/orgChart1"/>
    <dgm:cxn modelId="{47121E17-4F63-4F73-92E5-C9A0E62122E0}" type="presParOf" srcId="{AC59E04E-5B50-4499-B7E8-A9DB94889693}" destId="{7C765CBC-DEEA-4EE6-92FF-7E918C52BE21}" srcOrd="2" destOrd="0" presId="urn:microsoft.com/office/officeart/2005/8/layout/orgChart1"/>
    <dgm:cxn modelId="{0EE8A0DB-7AFD-4067-A7EF-8AC1811C0F36}" type="presParOf" srcId="{032FB6A5-30B4-4A9B-BA08-2D60E4825494}" destId="{827EF2F0-FCB4-47DD-8767-AF5C2C57852F}" srcOrd="2" destOrd="0" presId="urn:microsoft.com/office/officeart/2005/8/layout/orgChart1"/>
    <dgm:cxn modelId="{9CFDCABE-5E08-44DC-9FE4-A8BE4E6B5681}" type="presParOf" srcId="{032FB6A5-30B4-4A9B-BA08-2D60E4825494}" destId="{EFABEE6B-CA0F-478E-9D6B-C3E20A9565C5}" srcOrd="3" destOrd="0" presId="urn:microsoft.com/office/officeart/2005/8/layout/orgChart1"/>
    <dgm:cxn modelId="{2989EA2C-625A-4013-9D10-C2C749CFCF4A}" type="presParOf" srcId="{EFABEE6B-CA0F-478E-9D6B-C3E20A9565C5}" destId="{D8665D36-4F20-4AEE-81F8-6122171F940F}" srcOrd="0" destOrd="0" presId="urn:microsoft.com/office/officeart/2005/8/layout/orgChart1"/>
    <dgm:cxn modelId="{8879124A-83CF-4DF8-869C-2D1AA336129F}" type="presParOf" srcId="{D8665D36-4F20-4AEE-81F8-6122171F940F}" destId="{E418BDE5-D0DA-4AD5-B05D-F6A9F7FE82D8}" srcOrd="0" destOrd="0" presId="urn:microsoft.com/office/officeart/2005/8/layout/orgChart1"/>
    <dgm:cxn modelId="{919333CD-AF9C-442F-AAD5-0680CC43FE5A}" type="presParOf" srcId="{D8665D36-4F20-4AEE-81F8-6122171F940F}" destId="{2DDCFD13-1E70-47BB-AB50-39A2F0CAF7B5}" srcOrd="1" destOrd="0" presId="urn:microsoft.com/office/officeart/2005/8/layout/orgChart1"/>
    <dgm:cxn modelId="{867BEE13-326B-4E5C-8D8A-1ED8F52F4B82}" type="presParOf" srcId="{EFABEE6B-CA0F-478E-9D6B-C3E20A9565C5}" destId="{3D4FF36A-796B-4074-B64A-D30FF61918DC}" srcOrd="1" destOrd="0" presId="urn:microsoft.com/office/officeart/2005/8/layout/orgChart1"/>
    <dgm:cxn modelId="{A6F31336-16FC-402F-8B87-6FC7EC1D642A}" type="presParOf" srcId="{EFABEE6B-CA0F-478E-9D6B-C3E20A9565C5}" destId="{3E7E6C99-A1B6-473A-B2C1-77294957F8E6}" srcOrd="2" destOrd="0" presId="urn:microsoft.com/office/officeart/2005/8/layout/orgChart1"/>
    <dgm:cxn modelId="{AEE1CB83-A894-4C00-88C3-D2036AAB5391}" type="presParOf" srcId="{032FB6A5-30B4-4A9B-BA08-2D60E4825494}" destId="{37FC25F7-176E-49BF-AA16-28AB3DDC584F}" srcOrd="4" destOrd="0" presId="urn:microsoft.com/office/officeart/2005/8/layout/orgChart1"/>
    <dgm:cxn modelId="{B446D514-A6EB-4BD3-8E77-C99C31208CC6}" type="presParOf" srcId="{032FB6A5-30B4-4A9B-BA08-2D60E4825494}" destId="{68D6475A-C1DA-4EDB-B33F-4E396D6E801B}" srcOrd="5" destOrd="0" presId="urn:microsoft.com/office/officeart/2005/8/layout/orgChart1"/>
    <dgm:cxn modelId="{0222408C-6F95-4F18-8EDE-052EFCE24CEE}" type="presParOf" srcId="{68D6475A-C1DA-4EDB-B33F-4E396D6E801B}" destId="{D15EB2D9-878D-4D6D-BF26-C999D48B5A8B}" srcOrd="0" destOrd="0" presId="urn:microsoft.com/office/officeart/2005/8/layout/orgChart1"/>
    <dgm:cxn modelId="{CA0BF6BD-E093-412E-9488-9C53F9325C80}" type="presParOf" srcId="{D15EB2D9-878D-4D6D-BF26-C999D48B5A8B}" destId="{560D4D78-8C01-42A4-842B-E1C3CA9D9ABD}" srcOrd="0" destOrd="0" presId="urn:microsoft.com/office/officeart/2005/8/layout/orgChart1"/>
    <dgm:cxn modelId="{5A69EBDB-3872-456D-88AD-E5BE3FB769E0}" type="presParOf" srcId="{D15EB2D9-878D-4D6D-BF26-C999D48B5A8B}" destId="{94D7B611-18BD-4458-95DD-2334D3A5A6F3}" srcOrd="1" destOrd="0" presId="urn:microsoft.com/office/officeart/2005/8/layout/orgChart1"/>
    <dgm:cxn modelId="{9CDE16EA-7B05-4126-B7B3-E12483A6C06F}" type="presParOf" srcId="{68D6475A-C1DA-4EDB-B33F-4E396D6E801B}" destId="{0CF27193-66A5-4188-B2C9-93E131695F10}" srcOrd="1" destOrd="0" presId="urn:microsoft.com/office/officeart/2005/8/layout/orgChart1"/>
    <dgm:cxn modelId="{3763BB33-6ECC-4707-89C6-1B5E570F886D}" type="presParOf" srcId="{68D6475A-C1DA-4EDB-B33F-4E396D6E801B}" destId="{A522C47B-1FE8-4B88-B75A-0C3A81FD8A6A}" srcOrd="2" destOrd="0" presId="urn:microsoft.com/office/officeart/2005/8/layout/orgChart1"/>
    <dgm:cxn modelId="{D6740591-F26E-4F54-ABDC-E86DAE5D2459}" type="presParOf" srcId="{8CAB07C2-9684-420C-A694-0A54828A6907}" destId="{8CAA72DB-D9DE-4EF2-B815-F1261A948F4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de-DE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DE" altLang="de-DE"/>
          </a:p>
        </p:txBody>
      </p:sp>
      <p:sp>
        <p:nvSpPr>
          <p:cNvPr id="410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de-DE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B74EA01-DA30-4C78-AB98-AEF06D9C33AB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2609053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6618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2138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40513" y="1412875"/>
            <a:ext cx="2057400" cy="518477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68313" y="1412875"/>
            <a:ext cx="6019800" cy="518477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82744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313" y="1412875"/>
            <a:ext cx="8158162" cy="1071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468313" y="2565400"/>
            <a:ext cx="4038600" cy="403225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59313" y="2565400"/>
            <a:ext cx="4038600" cy="403225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0389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5753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08251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68313" y="2565400"/>
            <a:ext cx="4038600" cy="4032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59313" y="2565400"/>
            <a:ext cx="4038600" cy="4032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9886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55499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7156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21824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580909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556512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412875"/>
            <a:ext cx="8158162" cy="1071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2565400"/>
            <a:ext cx="8229600" cy="403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pic>
        <p:nvPicPr>
          <p:cNvPr id="1031" name="Picture 7" descr="Logo_lsbh_4c"/>
          <p:cNvPicPr>
            <a:picLocks noChangeAspect="1" noChangeArrowheads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52400"/>
            <a:ext cx="2260600" cy="869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Web_Banner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35" t="16879" r="2089" b="61465"/>
          <a:stretch>
            <a:fillRect/>
          </a:stretch>
        </p:blipFill>
        <p:spPr bwMode="auto">
          <a:xfrm>
            <a:off x="2819400" y="384175"/>
            <a:ext cx="6324600" cy="758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3" name="Rectangle 9"/>
          <p:cNvSpPr>
            <a:spLocks noChangeArrowheads="1"/>
          </p:cNvSpPr>
          <p:nvPr userDrawn="1"/>
        </p:nvSpPr>
        <p:spPr bwMode="auto">
          <a:xfrm>
            <a:off x="0" y="1143000"/>
            <a:ext cx="9144000" cy="152400"/>
          </a:xfrm>
          <a:prstGeom prst="rect">
            <a:avLst/>
          </a:prstGeom>
          <a:solidFill>
            <a:srgbClr val="CD092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4" name="Rectangle 10"/>
          <p:cNvSpPr>
            <a:spLocks noChangeArrowheads="1"/>
          </p:cNvSpPr>
          <p:nvPr userDrawn="1"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CD092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1700213"/>
            <a:ext cx="8027988" cy="1900237"/>
          </a:xfrm>
        </p:spPr>
        <p:txBody>
          <a:bodyPr/>
          <a:lstStyle/>
          <a:p>
            <a:r>
              <a:rPr lang="de-DE" altLang="de-DE" sz="3600"/>
              <a:t/>
            </a:r>
            <a:br>
              <a:rPr lang="de-DE" altLang="de-DE" sz="3600"/>
            </a:br>
            <a:r>
              <a:rPr lang="de-DE" altLang="de-DE" sz="3600"/>
              <a:t/>
            </a:r>
            <a:br>
              <a:rPr lang="de-DE" altLang="de-DE" sz="3600"/>
            </a:br>
            <a:r>
              <a:rPr lang="de-DE" altLang="de-DE" sz="3600"/>
              <a:t/>
            </a:r>
            <a:br>
              <a:rPr lang="de-DE" altLang="de-DE" sz="3600"/>
            </a:br>
            <a:r>
              <a:rPr lang="de-DE" altLang="de-DE" sz="3600"/>
              <a:t/>
            </a:r>
            <a:br>
              <a:rPr lang="de-DE" altLang="de-DE" sz="3600"/>
            </a:br>
            <a:r>
              <a:rPr lang="de-DE" altLang="de-DE" sz="3600"/>
              <a:t>    </a:t>
            </a:r>
            <a:r>
              <a:rPr lang="de-DE" altLang="de-DE" sz="3200"/>
              <a:t>Peter Schermer:</a:t>
            </a:r>
            <a:br>
              <a:rPr lang="de-DE" altLang="de-DE" sz="3200"/>
            </a:br>
            <a:r>
              <a:rPr lang="de-DE" altLang="de-DE" sz="3600"/>
              <a:t/>
            </a:r>
            <a:br>
              <a:rPr lang="de-DE" altLang="de-DE" sz="3600"/>
            </a:br>
            <a:r>
              <a:rPr lang="de-DE" altLang="de-DE" sz="3600"/>
              <a:t>       </a:t>
            </a:r>
            <a:r>
              <a:rPr lang="de-DE" altLang="de-DE" sz="3600">
                <a:solidFill>
                  <a:srgbClr val="FF0000"/>
                </a:solidFill>
              </a:rPr>
              <a:t>Archivarbeit im Sport - </a:t>
            </a:r>
            <a:br>
              <a:rPr lang="de-DE" altLang="de-DE" sz="3600">
                <a:solidFill>
                  <a:srgbClr val="FF0000"/>
                </a:solidFill>
              </a:rPr>
            </a:br>
            <a:r>
              <a:rPr lang="de-DE" altLang="de-DE" sz="3600">
                <a:solidFill>
                  <a:srgbClr val="FF0000"/>
                </a:solidFill>
              </a:rPr>
              <a:t/>
            </a:r>
            <a:br>
              <a:rPr lang="de-DE" altLang="de-DE" sz="3600">
                <a:solidFill>
                  <a:srgbClr val="FF0000"/>
                </a:solidFill>
              </a:rPr>
            </a:br>
            <a:r>
              <a:rPr lang="de-DE" altLang="de-DE" sz="3600">
                <a:solidFill>
                  <a:srgbClr val="FF0000"/>
                </a:solidFill>
              </a:rPr>
              <a:t>      Das hessische Modell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468313" y="836613"/>
            <a:ext cx="8229600" cy="1081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de-DE" altLang="de-DE" sz="2400" b="1"/>
              <a:t/>
            </a:r>
            <a:br>
              <a:rPr lang="de-DE" altLang="de-DE" sz="2400" b="1"/>
            </a:br>
            <a:r>
              <a:rPr lang="de-DE" altLang="de-DE" sz="2400" b="1"/>
              <a:t>Kooperation bei der Archivierung</a:t>
            </a:r>
          </a:p>
        </p:txBody>
      </p:sp>
      <p:sp>
        <p:nvSpPr>
          <p:cNvPr id="28675" name="Oval 3"/>
          <p:cNvSpPr>
            <a:spLocks noChangeArrowheads="1"/>
          </p:cNvSpPr>
          <p:nvPr/>
        </p:nvSpPr>
        <p:spPr bwMode="auto">
          <a:xfrm>
            <a:off x="1692275" y="2060575"/>
            <a:ext cx="9144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1800">
                <a:cs typeface="Arial" charset="0"/>
              </a:rPr>
              <a:t>Sportverein A</a:t>
            </a:r>
          </a:p>
        </p:txBody>
      </p:sp>
      <p:sp>
        <p:nvSpPr>
          <p:cNvPr id="28676" name="Oval 4"/>
          <p:cNvSpPr>
            <a:spLocks noChangeArrowheads="1"/>
          </p:cNvSpPr>
          <p:nvPr/>
        </p:nvSpPr>
        <p:spPr bwMode="auto">
          <a:xfrm>
            <a:off x="1692275" y="3573463"/>
            <a:ext cx="9144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1800">
                <a:cs typeface="Arial" charset="0"/>
              </a:rPr>
              <a:t>Sportverein B</a:t>
            </a:r>
          </a:p>
        </p:txBody>
      </p:sp>
      <p:sp>
        <p:nvSpPr>
          <p:cNvPr id="28677" name="Oval 5"/>
          <p:cNvSpPr>
            <a:spLocks noChangeArrowheads="1"/>
          </p:cNvSpPr>
          <p:nvPr/>
        </p:nvSpPr>
        <p:spPr bwMode="auto">
          <a:xfrm>
            <a:off x="1763713" y="5013325"/>
            <a:ext cx="9144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1800">
                <a:cs typeface="Arial" charset="0"/>
              </a:rPr>
              <a:t>Sportverein C</a:t>
            </a:r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6804025" y="3716338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1800">
                <a:cs typeface="Arial" charset="0"/>
              </a:rPr>
              <a:t>Kommunalarchiv</a:t>
            </a:r>
          </a:p>
        </p:txBody>
      </p:sp>
      <p:sp>
        <p:nvSpPr>
          <p:cNvPr id="28679" name="Line 7"/>
          <p:cNvSpPr>
            <a:spLocks noChangeShapeType="1"/>
          </p:cNvSpPr>
          <p:nvPr/>
        </p:nvSpPr>
        <p:spPr bwMode="auto">
          <a:xfrm>
            <a:off x="3563938" y="2852738"/>
            <a:ext cx="2592387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8680" name="Line 8"/>
          <p:cNvSpPr>
            <a:spLocks noChangeShapeType="1"/>
          </p:cNvSpPr>
          <p:nvPr/>
        </p:nvSpPr>
        <p:spPr bwMode="auto">
          <a:xfrm>
            <a:off x="3563938" y="4149725"/>
            <a:ext cx="2520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6084888" y="45085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 flipV="1">
            <a:off x="3708400" y="4652963"/>
            <a:ext cx="2447925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8683" name="AutoShape 11"/>
          <p:cNvSpPr>
            <a:spLocks noChangeArrowheads="1"/>
          </p:cNvSpPr>
          <p:nvPr/>
        </p:nvSpPr>
        <p:spPr bwMode="auto">
          <a:xfrm>
            <a:off x="4284663" y="1773238"/>
            <a:ext cx="1028700" cy="1143000"/>
          </a:xfrm>
          <a:prstGeom prst="horizontalScrol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1800">
                <a:cs typeface="Arial" charset="0"/>
              </a:rPr>
              <a:t>Minimalkatalog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468313" y="1052513"/>
            <a:ext cx="8229600" cy="782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de-DE" altLang="de-DE" sz="2400" b="1"/>
              <a:t>Regionale Kommunikation</a:t>
            </a:r>
          </a:p>
        </p:txBody>
      </p:sp>
      <p:sp>
        <p:nvSpPr>
          <p:cNvPr id="29699" name="AutoShape 3"/>
          <p:cNvSpPr>
            <a:spLocks noChangeArrowheads="1"/>
          </p:cNvSpPr>
          <p:nvPr/>
        </p:nvSpPr>
        <p:spPr bwMode="auto">
          <a:xfrm>
            <a:off x="1835150" y="2565400"/>
            <a:ext cx="1563688" cy="1150938"/>
          </a:xfrm>
          <a:prstGeom prst="octagon">
            <a:avLst>
              <a:gd name="adj" fmla="val 29287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1800">
                <a:cs typeface="Arial" charset="0"/>
              </a:rPr>
              <a:t>Archiv-</a:t>
            </a:r>
          </a:p>
          <a:p>
            <a:pPr algn="ctr"/>
            <a:r>
              <a:rPr lang="de-DE" altLang="de-DE" sz="1800">
                <a:cs typeface="Arial" charset="0"/>
              </a:rPr>
              <a:t>beauftragter</a:t>
            </a:r>
          </a:p>
        </p:txBody>
      </p:sp>
      <p:sp>
        <p:nvSpPr>
          <p:cNvPr id="29700" name="AutoShape 4"/>
          <p:cNvSpPr>
            <a:spLocks noChangeArrowheads="1"/>
          </p:cNvSpPr>
          <p:nvPr/>
        </p:nvSpPr>
        <p:spPr bwMode="auto">
          <a:xfrm>
            <a:off x="5795963" y="2492375"/>
            <a:ext cx="1214437" cy="1214438"/>
          </a:xfrm>
          <a:prstGeom prst="diamond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1800">
                <a:cs typeface="Arial" charset="0"/>
              </a:rPr>
              <a:t>Ansprechpartner</a:t>
            </a:r>
          </a:p>
        </p:txBody>
      </p:sp>
      <p:sp>
        <p:nvSpPr>
          <p:cNvPr id="29701" name="Oval 5"/>
          <p:cNvSpPr>
            <a:spLocks noChangeArrowheads="1"/>
          </p:cNvSpPr>
          <p:nvPr/>
        </p:nvSpPr>
        <p:spPr bwMode="auto">
          <a:xfrm rot="-1103676">
            <a:off x="611188" y="3500438"/>
            <a:ext cx="914400" cy="842962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1800">
                <a:cs typeface="Arial" charset="0"/>
              </a:rPr>
              <a:t>Sportverein A</a:t>
            </a:r>
          </a:p>
        </p:txBody>
      </p:sp>
      <p:sp>
        <p:nvSpPr>
          <p:cNvPr id="29702" name="Oval 6"/>
          <p:cNvSpPr>
            <a:spLocks noChangeArrowheads="1"/>
          </p:cNvSpPr>
          <p:nvPr/>
        </p:nvSpPr>
        <p:spPr bwMode="auto">
          <a:xfrm rot="830609">
            <a:off x="1116013" y="4797425"/>
            <a:ext cx="914400" cy="914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1800">
                <a:cs typeface="Arial" charset="0"/>
              </a:rPr>
              <a:t>Sportverein B</a:t>
            </a:r>
          </a:p>
        </p:txBody>
      </p:sp>
      <p:sp>
        <p:nvSpPr>
          <p:cNvPr id="29703" name="Oval 7"/>
          <p:cNvSpPr>
            <a:spLocks noChangeArrowheads="1"/>
          </p:cNvSpPr>
          <p:nvPr/>
        </p:nvSpPr>
        <p:spPr bwMode="auto">
          <a:xfrm rot="659887">
            <a:off x="3348038" y="3789363"/>
            <a:ext cx="914400" cy="914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1800">
                <a:cs typeface="Arial" charset="0"/>
              </a:rPr>
              <a:t>Sportverein D</a:t>
            </a:r>
          </a:p>
        </p:txBody>
      </p:sp>
      <p:sp>
        <p:nvSpPr>
          <p:cNvPr id="29704" name="AutoShape 8"/>
          <p:cNvSpPr>
            <a:spLocks noChangeArrowheads="1"/>
          </p:cNvSpPr>
          <p:nvPr/>
        </p:nvSpPr>
        <p:spPr bwMode="auto">
          <a:xfrm>
            <a:off x="5508625" y="4149725"/>
            <a:ext cx="1057275" cy="1057275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1800">
                <a:cs typeface="Arial" charset="0"/>
              </a:rPr>
              <a:t>Archiv A</a:t>
            </a:r>
          </a:p>
        </p:txBody>
      </p:sp>
      <p:sp>
        <p:nvSpPr>
          <p:cNvPr id="29705" name="AutoShape 9"/>
          <p:cNvSpPr>
            <a:spLocks noChangeArrowheads="1"/>
          </p:cNvSpPr>
          <p:nvPr/>
        </p:nvSpPr>
        <p:spPr bwMode="auto">
          <a:xfrm>
            <a:off x="7164388" y="3716338"/>
            <a:ext cx="1057275" cy="914400"/>
          </a:xfrm>
          <a:prstGeom prst="hexagon">
            <a:avLst>
              <a:gd name="adj" fmla="val 28906"/>
              <a:gd name="vf" fmla="val 115470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1800">
                <a:cs typeface="Arial" charset="0"/>
              </a:rPr>
              <a:t>Archiv B</a:t>
            </a:r>
          </a:p>
        </p:txBody>
      </p:sp>
      <p:sp>
        <p:nvSpPr>
          <p:cNvPr id="29706" name="Oval 10"/>
          <p:cNvSpPr>
            <a:spLocks noChangeArrowheads="1"/>
          </p:cNvSpPr>
          <p:nvPr/>
        </p:nvSpPr>
        <p:spPr bwMode="auto">
          <a:xfrm rot="-369890">
            <a:off x="2700338" y="5084763"/>
            <a:ext cx="914400" cy="914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1800">
                <a:cs typeface="Arial" charset="0"/>
              </a:rPr>
              <a:t>Sportverein C</a:t>
            </a:r>
          </a:p>
        </p:txBody>
      </p:sp>
      <p:sp>
        <p:nvSpPr>
          <p:cNvPr id="29707" name="Line 11"/>
          <p:cNvSpPr>
            <a:spLocks noChangeShapeType="1"/>
          </p:cNvSpPr>
          <p:nvPr/>
        </p:nvSpPr>
        <p:spPr bwMode="auto">
          <a:xfrm flipH="1">
            <a:off x="1476375" y="3357563"/>
            <a:ext cx="287338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708" name="Line 12"/>
          <p:cNvSpPr>
            <a:spLocks noChangeShapeType="1"/>
          </p:cNvSpPr>
          <p:nvPr/>
        </p:nvSpPr>
        <p:spPr bwMode="auto">
          <a:xfrm flipH="1">
            <a:off x="1763713" y="3716338"/>
            <a:ext cx="360362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709" name="Line 13"/>
          <p:cNvSpPr>
            <a:spLocks noChangeShapeType="1"/>
          </p:cNvSpPr>
          <p:nvPr/>
        </p:nvSpPr>
        <p:spPr bwMode="auto">
          <a:xfrm>
            <a:off x="2700338" y="3860800"/>
            <a:ext cx="287337" cy="1152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710" name="Line 14"/>
          <p:cNvSpPr>
            <a:spLocks noChangeShapeType="1"/>
          </p:cNvSpPr>
          <p:nvPr/>
        </p:nvSpPr>
        <p:spPr bwMode="auto">
          <a:xfrm>
            <a:off x="3276600" y="3644900"/>
            <a:ext cx="2159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711" name="Line 15"/>
          <p:cNvSpPr>
            <a:spLocks noChangeShapeType="1"/>
          </p:cNvSpPr>
          <p:nvPr/>
        </p:nvSpPr>
        <p:spPr bwMode="auto">
          <a:xfrm flipH="1">
            <a:off x="6084888" y="3716338"/>
            <a:ext cx="71437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712" name="Line 16"/>
          <p:cNvSpPr>
            <a:spLocks noChangeShapeType="1"/>
          </p:cNvSpPr>
          <p:nvPr/>
        </p:nvSpPr>
        <p:spPr bwMode="auto">
          <a:xfrm>
            <a:off x="6948488" y="3429000"/>
            <a:ext cx="287337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714" name="Text Box 18"/>
          <p:cNvSpPr txBox="1">
            <a:spLocks noChangeArrowheads="1"/>
          </p:cNvSpPr>
          <p:nvPr/>
        </p:nvSpPr>
        <p:spPr bwMode="auto">
          <a:xfrm>
            <a:off x="2051050" y="1844675"/>
            <a:ext cx="22733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 sz="1800">
                <a:cs typeface="Arial" charset="0"/>
              </a:rPr>
              <a:t>Sportkreis</a:t>
            </a:r>
          </a:p>
        </p:txBody>
      </p:sp>
      <p:sp>
        <p:nvSpPr>
          <p:cNvPr id="29715" name="Line 19"/>
          <p:cNvSpPr>
            <a:spLocks noChangeShapeType="1"/>
          </p:cNvSpPr>
          <p:nvPr/>
        </p:nvSpPr>
        <p:spPr bwMode="auto">
          <a:xfrm>
            <a:off x="3779838" y="3141663"/>
            <a:ext cx="14398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35" name="Rectangle 27"/>
          <p:cNvSpPr>
            <a:spLocks noGrp="1" noChangeArrowheads="1"/>
          </p:cNvSpPr>
          <p:nvPr>
            <p:ph type="title"/>
          </p:nvPr>
        </p:nvSpPr>
        <p:spPr>
          <a:xfrm>
            <a:off x="395288" y="1125538"/>
            <a:ext cx="8158162" cy="1071562"/>
          </a:xfrm>
        </p:spPr>
        <p:txBody>
          <a:bodyPr/>
          <a:lstStyle/>
          <a:p>
            <a:r>
              <a:rPr lang="de-DE" altLang="de-DE" sz="2800"/>
              <a:t>Befragung hessischer Sportvereine</a:t>
            </a:r>
          </a:p>
        </p:txBody>
      </p:sp>
      <p:graphicFrame>
        <p:nvGraphicFramePr>
          <p:cNvPr id="17437" name="Group 29"/>
          <p:cNvGraphicFramePr>
            <a:graphicFrameLocks noGrp="1"/>
          </p:cNvGraphicFramePr>
          <p:nvPr>
            <p:ph sz="half" idx="4294967295"/>
          </p:nvPr>
        </p:nvGraphicFramePr>
        <p:xfrm>
          <a:off x="0" y="2349500"/>
          <a:ext cx="9144000" cy="4511358"/>
        </p:xfrm>
        <a:graphic>
          <a:graphicData uri="http://schemas.openxmlformats.org/drawingml/2006/table">
            <a:tbl>
              <a:tblPr/>
              <a:tblGrid>
                <a:gridCol w="3451225"/>
                <a:gridCol w="2857500"/>
                <a:gridCol w="2835275"/>
              </a:tblGrid>
              <a:tr h="5715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66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</a:rPr>
                        <a:t>           </a:t>
                      </a:r>
                      <a:r>
                        <a:rPr kumimoji="0" lang="de-DE" altLang="de-DE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</a:rPr>
                        <a:t>ja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</a:rPr>
                        <a:t>        </a:t>
                      </a:r>
                      <a:r>
                        <a:rPr kumimoji="0" lang="de-DE" altLang="de-DE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</a:rPr>
                        <a:t>nein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985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</a:rPr>
                        <a:t>Vereins-Archiv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</a:rPr>
                        <a:t> 692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</a:rPr>
                        <a:t> 1138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525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</a:rPr>
                        <a:t>Fortbildung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</a:rPr>
                        <a:t> 571                   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</a:rPr>
                        <a:t>  1259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811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</a:rPr>
                        <a:t>Rücklaufquote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</a:rPr>
                        <a:t>1830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66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412875"/>
            <a:ext cx="8280400" cy="576263"/>
          </a:xfrm>
          <a:solidFill>
            <a:srgbClr val="E8CEB6"/>
          </a:solidFill>
          <a:ln>
            <a:solidFill>
              <a:srgbClr val="5F5F5F"/>
            </a:solidFill>
            <a:miter lim="800000"/>
            <a:headEnd/>
            <a:tailEnd/>
          </a:ln>
        </p:spPr>
        <p:txBody>
          <a:bodyPr/>
          <a:lstStyle/>
          <a:p>
            <a:r>
              <a:rPr lang="de-DE" altLang="de-DE" sz="2400" b="1">
                <a:solidFill>
                  <a:srgbClr val="111111"/>
                </a:solidFill>
              </a:rPr>
              <a:t>Sonstige Kooperationspartner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916113"/>
            <a:ext cx="8280400" cy="4525962"/>
          </a:xfrm>
          <a:solidFill>
            <a:srgbClr val="E8CEB6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buFontTx/>
              <a:buNone/>
            </a:pPr>
            <a:endParaRPr lang="de-DE" altLang="de-DE" sz="1200" b="1">
              <a:solidFill>
                <a:srgbClr val="336600"/>
              </a:solidFill>
            </a:endParaRPr>
          </a:p>
          <a:p>
            <a:pPr marL="609600" indent="-609600"/>
            <a:r>
              <a:rPr lang="de-DE" altLang="de-DE" sz="2800" b="1">
                <a:solidFill>
                  <a:srgbClr val="336600"/>
                </a:solidFill>
              </a:rPr>
              <a:t>Heimatvereine</a:t>
            </a:r>
          </a:p>
          <a:p>
            <a:pPr marL="609600" indent="-609600">
              <a:buFontTx/>
              <a:buNone/>
            </a:pPr>
            <a:r>
              <a:rPr lang="de-DE" altLang="de-DE" sz="2400">
                <a:solidFill>
                  <a:srgbClr val="336600"/>
                </a:solidFill>
              </a:rPr>
              <a:t>       </a:t>
            </a:r>
            <a:r>
              <a:rPr lang="de-DE" altLang="de-DE" sz="2400">
                <a:solidFill>
                  <a:srgbClr val="003300"/>
                </a:solidFill>
              </a:rPr>
              <a:t>verfolgen das Ziel, Besonderheiten und Traditionen einer Ortschaft oder Region zu pflegen, zu bewahren und zu fördern, der sich die Mitglieder als ihrer Heimat verbunden fühlen.</a:t>
            </a:r>
            <a:r>
              <a:rPr lang="de-DE" altLang="de-DE" sz="2400">
                <a:solidFill>
                  <a:srgbClr val="336600"/>
                </a:solidFill>
              </a:rPr>
              <a:t> </a:t>
            </a:r>
          </a:p>
          <a:p>
            <a:pPr marL="609600" indent="-609600">
              <a:buFontTx/>
              <a:buNone/>
            </a:pPr>
            <a:endParaRPr lang="de-DE" altLang="de-DE" sz="2400">
              <a:solidFill>
                <a:srgbClr val="336600"/>
              </a:solidFill>
            </a:endParaRPr>
          </a:p>
          <a:p>
            <a:pPr marL="609600" indent="-609600"/>
            <a:r>
              <a:rPr lang="de-DE" altLang="de-DE" sz="2800" b="1">
                <a:solidFill>
                  <a:srgbClr val="336600"/>
                </a:solidFill>
              </a:rPr>
              <a:t>Geschichtsvereine</a:t>
            </a:r>
            <a:r>
              <a:rPr lang="de-DE" altLang="de-DE" sz="2400">
                <a:solidFill>
                  <a:srgbClr val="336600"/>
                </a:solidFill>
              </a:rPr>
              <a:t> </a:t>
            </a:r>
          </a:p>
          <a:p>
            <a:pPr marL="609600" indent="-609600">
              <a:buFontTx/>
              <a:buNone/>
            </a:pPr>
            <a:r>
              <a:rPr lang="de-DE" altLang="de-DE" sz="2400">
                <a:solidFill>
                  <a:srgbClr val="336600"/>
                </a:solidFill>
              </a:rPr>
              <a:t>       </a:t>
            </a:r>
            <a:r>
              <a:rPr lang="de-DE" altLang="de-DE" sz="2400">
                <a:solidFill>
                  <a:srgbClr val="003300"/>
                </a:solidFill>
              </a:rPr>
              <a:t>widmen sich der Aufgabe, die Heimat-, Regional- oder Landesgeschichte zu erschließen und die Kenntnis dieser Geschichte bzw. das Interesse an ihr zu fördern.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4000">
                <a:solidFill>
                  <a:srgbClr val="CC6600"/>
                </a:solidFill>
              </a:rPr>
              <a:t>Jubiläumsschriften</a:t>
            </a:r>
            <a:br>
              <a:rPr lang="de-DE" altLang="de-DE" sz="4000">
                <a:solidFill>
                  <a:srgbClr val="CC6600"/>
                </a:solidFill>
              </a:rPr>
            </a:br>
            <a:r>
              <a:rPr lang="de-DE" altLang="de-DE" sz="4000">
                <a:solidFill>
                  <a:srgbClr val="CC6600"/>
                </a:solidFill>
              </a:rPr>
              <a:t>(Abgabe von Pflichtexemplaren)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3141663"/>
            <a:ext cx="8229600" cy="3716337"/>
          </a:xfrm>
        </p:spPr>
        <p:txBody>
          <a:bodyPr/>
          <a:lstStyle/>
          <a:p>
            <a:r>
              <a:rPr lang="de-DE" altLang="de-DE"/>
              <a:t>Deutsche Nationalbibliothek</a:t>
            </a:r>
          </a:p>
          <a:p>
            <a:pPr>
              <a:buFontTx/>
              <a:buNone/>
            </a:pPr>
            <a:r>
              <a:rPr lang="de-DE" altLang="de-DE"/>
              <a:t>   (2 Exemplare für Frankfurt und Leipzig)</a:t>
            </a:r>
          </a:p>
          <a:p>
            <a:pPr>
              <a:buFontTx/>
              <a:buNone/>
            </a:pPr>
            <a:endParaRPr lang="de-DE" altLang="de-DE"/>
          </a:p>
          <a:p>
            <a:r>
              <a:rPr lang="de-DE" altLang="de-DE"/>
              <a:t>Zuständige hessische Bibliothek</a:t>
            </a:r>
          </a:p>
          <a:p>
            <a:pPr>
              <a:buFontTx/>
              <a:buNone/>
            </a:pPr>
            <a:r>
              <a:rPr lang="de-DE" altLang="de-DE"/>
              <a:t>   (1 Exemplar)</a:t>
            </a:r>
          </a:p>
          <a:p>
            <a:pPr>
              <a:buFontTx/>
              <a:buNone/>
            </a:pPr>
            <a:r>
              <a:rPr lang="de-DE" altLang="de-DE"/>
              <a:t>  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4000">
                <a:solidFill>
                  <a:srgbClr val="0000FF"/>
                </a:solidFill>
              </a:rPr>
              <a:t>Empfehlungen zu Druckschriften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altLang="de-DE"/>
              <a:t>Je ein Exemplar von </a:t>
            </a:r>
            <a:r>
              <a:rPr lang="de-DE" altLang="de-DE">
                <a:solidFill>
                  <a:srgbClr val="008000"/>
                </a:solidFill>
              </a:rPr>
              <a:t>Jubiläumsschriften </a:t>
            </a:r>
            <a:r>
              <a:rPr lang="de-DE" altLang="de-DE"/>
              <a:t>an örtlich zuständige Bibliothek, an lokale Archive und Museen sowie an den Heimat- oder Geschichtsverein abgeben !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de-DE" altLang="de-DE"/>
              <a:t>   </a:t>
            </a:r>
          </a:p>
          <a:p>
            <a:pPr>
              <a:lnSpc>
                <a:spcPct val="90000"/>
              </a:lnSpc>
            </a:pPr>
            <a:r>
              <a:rPr lang="de-DE" altLang="de-DE"/>
              <a:t>Örtlich zuständige Bibliothek und örtlich zuständiges Archiv in Verteiler für </a:t>
            </a:r>
            <a:r>
              <a:rPr lang="de-DE" altLang="de-DE">
                <a:solidFill>
                  <a:srgbClr val="FF0000"/>
                </a:solidFill>
              </a:rPr>
              <a:t>Vereinszeitungen</a:t>
            </a:r>
            <a:r>
              <a:rPr lang="de-DE" altLang="de-DE"/>
              <a:t> aufnehmen !</a:t>
            </a:r>
          </a:p>
          <a:p>
            <a:pPr>
              <a:lnSpc>
                <a:spcPct val="90000"/>
              </a:lnSpc>
              <a:buFontTx/>
              <a:buNone/>
            </a:pPr>
            <a:endParaRPr lang="de-DE" altLang="de-DE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341438"/>
            <a:ext cx="8229600" cy="1008062"/>
          </a:xfrm>
        </p:spPr>
        <p:txBody>
          <a:bodyPr/>
          <a:lstStyle/>
          <a:p>
            <a:r>
              <a:rPr lang="de-DE" altLang="de-DE" sz="2400" b="1"/>
              <a:t>Aufgaben</a:t>
            </a:r>
            <a:br>
              <a:rPr lang="de-DE" altLang="de-DE" sz="2400" b="1"/>
            </a:br>
            <a:r>
              <a:rPr lang="de-DE" altLang="de-DE" sz="2400" b="1"/>
              <a:t>eines Archivbeauftragten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2420938"/>
            <a:ext cx="8208962" cy="3887787"/>
          </a:xfrm>
        </p:spPr>
        <p:txBody>
          <a:bodyPr/>
          <a:lstStyle/>
          <a:p>
            <a:r>
              <a:rPr lang="de-DE" altLang="de-DE" sz="2800" b="1">
                <a:solidFill>
                  <a:srgbClr val="6600CC"/>
                </a:solidFill>
              </a:rPr>
              <a:t>Kontaktaufnahme mit Ansprechpartner der Archive</a:t>
            </a:r>
          </a:p>
          <a:p>
            <a:r>
              <a:rPr lang="de-DE" altLang="de-DE" sz="2800" b="1">
                <a:solidFill>
                  <a:srgbClr val="6600CC"/>
                </a:solidFill>
              </a:rPr>
              <a:t>Unterstützung der Vereine bei der Suche nach Partnern im Archivbereich</a:t>
            </a:r>
          </a:p>
          <a:p>
            <a:r>
              <a:rPr lang="de-DE" altLang="de-DE" sz="2800" b="1">
                <a:solidFill>
                  <a:srgbClr val="6600CC"/>
                </a:solidFill>
              </a:rPr>
              <a:t>Unterstützung bei der Beschaffung von Materialien für die Archivarbeit</a:t>
            </a:r>
          </a:p>
          <a:p>
            <a:r>
              <a:rPr lang="de-DE" altLang="de-DE" sz="2800" b="1">
                <a:solidFill>
                  <a:srgbClr val="6600CC"/>
                </a:solidFill>
              </a:rPr>
              <a:t>Aufbau eines Sportkreisarchivs</a:t>
            </a:r>
          </a:p>
          <a:p>
            <a:r>
              <a:rPr lang="de-DE" altLang="de-DE" sz="2800" b="1">
                <a:solidFill>
                  <a:srgbClr val="6600CC"/>
                </a:solidFill>
              </a:rPr>
              <a:t>Rückkopplung mit Landessportbund</a:t>
            </a:r>
            <a:endParaRPr lang="de-DE" altLang="de-DE" sz="2800">
              <a:solidFill>
                <a:srgbClr val="6600CC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2708275"/>
            <a:ext cx="8229600" cy="1873250"/>
          </a:xfrm>
        </p:spPr>
        <p:txBody>
          <a:bodyPr/>
          <a:lstStyle/>
          <a:p>
            <a:r>
              <a:rPr lang="de-DE" altLang="de-DE" sz="6000" b="1">
                <a:solidFill>
                  <a:srgbClr val="33CC33"/>
                </a:solidFill>
              </a:rPr>
              <a:t>Vielen Dank für Ihre Aufmerksamkeit</a:t>
            </a:r>
            <a:r>
              <a:rPr lang="de-DE" altLang="de-DE" sz="4000" b="1">
                <a:solidFill>
                  <a:srgbClr val="33CC33"/>
                </a:solidFill>
              </a:rPr>
              <a:t> !</a:t>
            </a:r>
          </a:p>
        </p:txBody>
      </p:sp>
      <p:pic>
        <p:nvPicPr>
          <p:cNvPr id="33795" name="Picture 3" descr="Logo_lsbh_4c"/>
          <p:cNvPicPr>
            <a:picLocks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308850" y="0"/>
            <a:ext cx="1835150" cy="619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412875"/>
            <a:ext cx="8229600" cy="638175"/>
          </a:xfrm>
        </p:spPr>
        <p:txBody>
          <a:bodyPr/>
          <a:lstStyle/>
          <a:p>
            <a:r>
              <a:rPr lang="de-DE" altLang="de-DE" sz="2400" b="1">
                <a:solidFill>
                  <a:srgbClr val="333300"/>
                </a:solidFill>
              </a:rPr>
              <a:t>Unterstützung der Archivarbeit im Sportbereich durch den lsb h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9750" y="2276475"/>
            <a:ext cx="8291513" cy="4391025"/>
          </a:xfrm>
        </p:spPr>
        <p:txBody>
          <a:bodyPr/>
          <a:lstStyle/>
          <a:p>
            <a:r>
              <a:rPr lang="de-DE" altLang="de-DE" sz="2800" b="1">
                <a:solidFill>
                  <a:srgbClr val="660066"/>
                </a:solidFill>
              </a:rPr>
              <a:t>Fortbildung von Archivaren und Archivbeauftragten</a:t>
            </a:r>
          </a:p>
          <a:p>
            <a:r>
              <a:rPr lang="de-DE" altLang="de-DE" sz="2800" b="1">
                <a:solidFill>
                  <a:srgbClr val="660066"/>
                </a:solidFill>
              </a:rPr>
              <a:t>Erarbeitung von „Mindestkatalogen“</a:t>
            </a:r>
          </a:p>
          <a:p>
            <a:r>
              <a:rPr lang="de-DE" altLang="de-DE" sz="2800" b="1">
                <a:solidFill>
                  <a:srgbClr val="660066"/>
                </a:solidFill>
              </a:rPr>
              <a:t>Hinweise zur Beschaffung von Material für die Archivarbeit</a:t>
            </a:r>
          </a:p>
          <a:p>
            <a:r>
              <a:rPr lang="de-DE" altLang="de-DE" sz="2800" b="1">
                <a:solidFill>
                  <a:srgbClr val="660066"/>
                </a:solidFill>
              </a:rPr>
              <a:t>Förderung der Zusammenarbeit mit öffentlichen Archiven</a:t>
            </a:r>
          </a:p>
          <a:p>
            <a:r>
              <a:rPr lang="de-DE" altLang="de-DE" sz="2800" b="1">
                <a:solidFill>
                  <a:srgbClr val="660066"/>
                </a:solidFill>
              </a:rPr>
              <a:t>Informationen im Internet unter:</a:t>
            </a:r>
            <a:br>
              <a:rPr lang="de-DE" altLang="de-DE" sz="2800" b="1">
                <a:solidFill>
                  <a:srgbClr val="660066"/>
                </a:solidFill>
              </a:rPr>
            </a:br>
            <a:r>
              <a:rPr lang="de-DE" altLang="de-DE" sz="2800" b="1">
                <a:solidFill>
                  <a:srgbClr val="CC0000"/>
                </a:solidFill>
              </a:rPr>
              <a:t>www.landessportbund-hessen.de/</a:t>
            </a:r>
          </a:p>
          <a:p>
            <a:endParaRPr lang="de-DE" altLang="de-DE" sz="2800" b="1">
              <a:solidFill>
                <a:srgbClr val="660066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4000"/>
              <a:t/>
            </a:r>
            <a:br>
              <a:rPr lang="de-DE" altLang="de-DE" sz="4000"/>
            </a:br>
            <a:r>
              <a:rPr lang="de-DE" altLang="de-DE" sz="4000"/>
              <a:t/>
            </a:r>
            <a:br>
              <a:rPr lang="de-DE" altLang="de-DE" sz="4000"/>
            </a:br>
            <a:r>
              <a:rPr lang="de-DE" altLang="de-DE" sz="4000"/>
              <a:t/>
            </a:r>
            <a:br>
              <a:rPr lang="de-DE" altLang="de-DE" sz="4000"/>
            </a:br>
            <a:r>
              <a:rPr lang="de-DE" altLang="de-DE" sz="3200">
                <a:solidFill>
                  <a:srgbClr val="008000"/>
                </a:solidFill>
              </a:rPr>
              <a:t>Fortbildung von ehrenamtlichen</a:t>
            </a:r>
            <a:br>
              <a:rPr lang="de-DE" altLang="de-DE" sz="3200">
                <a:solidFill>
                  <a:srgbClr val="008000"/>
                </a:solidFill>
              </a:rPr>
            </a:br>
            <a:r>
              <a:rPr lang="de-DE" altLang="de-DE" sz="3200">
                <a:solidFill>
                  <a:srgbClr val="008000"/>
                </a:solidFill>
              </a:rPr>
              <a:t>Archivaren im Sport</a:t>
            </a:r>
            <a:r>
              <a:rPr lang="de-DE" altLang="de-DE" sz="4000">
                <a:solidFill>
                  <a:srgbClr val="008000"/>
                </a:solidFill>
              </a:rPr>
              <a:t/>
            </a:r>
            <a:br>
              <a:rPr lang="de-DE" altLang="de-DE" sz="4000">
                <a:solidFill>
                  <a:srgbClr val="008000"/>
                </a:solidFill>
              </a:rPr>
            </a:br>
            <a:r>
              <a:rPr lang="de-DE" altLang="de-DE" sz="4000">
                <a:solidFill>
                  <a:srgbClr val="008000"/>
                </a:solidFill>
              </a:rPr>
              <a:t/>
            </a:r>
            <a:br>
              <a:rPr lang="de-DE" altLang="de-DE" sz="4000">
                <a:solidFill>
                  <a:srgbClr val="008000"/>
                </a:solidFill>
              </a:rPr>
            </a:br>
            <a:endParaRPr lang="de-DE" altLang="de-DE" sz="4000">
              <a:solidFill>
                <a:srgbClr val="008000"/>
              </a:solidFill>
            </a:endParaRPr>
          </a:p>
        </p:txBody>
      </p:sp>
      <p:sp>
        <p:nvSpPr>
          <p:cNvPr id="36869" name="Rectangle 5"/>
          <p:cNvSpPr>
            <a:spLocks noGrp="1" noChangeArrowheads="1"/>
          </p:cNvSpPr>
          <p:nvPr>
            <p:ph type="body" idx="4294967295"/>
          </p:nvPr>
        </p:nvSpPr>
        <p:spPr>
          <a:xfrm>
            <a:off x="0" y="2997200"/>
            <a:ext cx="9144000" cy="3600450"/>
          </a:xfrm>
        </p:spPr>
        <p:txBody>
          <a:bodyPr/>
          <a:lstStyle/>
          <a:p>
            <a:r>
              <a:rPr lang="de-DE" altLang="de-DE" sz="2800"/>
              <a:t>Vermittlung von Grundinformationen zur Archivarbeit</a:t>
            </a:r>
          </a:p>
          <a:p>
            <a:pPr>
              <a:buFontTx/>
              <a:buNone/>
            </a:pPr>
            <a:r>
              <a:rPr lang="de-DE" altLang="de-DE" sz="2800"/>
              <a:t>   (zentral oder dezentral)</a:t>
            </a:r>
          </a:p>
          <a:p>
            <a:r>
              <a:rPr lang="de-DE" altLang="de-DE" sz="2800"/>
              <a:t>Vertiefende Angebote</a:t>
            </a:r>
          </a:p>
          <a:p>
            <a:pPr>
              <a:buFontTx/>
              <a:buNone/>
            </a:pPr>
            <a:r>
              <a:rPr lang="de-DE" altLang="de-DE" sz="2800"/>
              <a:t>   (z. B. Archivierung von Fotos, Archivierung im digitalen Zeitalter)</a:t>
            </a:r>
          </a:p>
          <a:p>
            <a:r>
              <a:rPr lang="de-DE" altLang="de-DE" sz="2800"/>
              <a:t>Bestandteil der Ausbildung zum Vereinsmanager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412875"/>
            <a:ext cx="8229600" cy="1081088"/>
          </a:xfrm>
        </p:spPr>
        <p:txBody>
          <a:bodyPr/>
          <a:lstStyle/>
          <a:p>
            <a:r>
              <a:rPr lang="de-DE" altLang="de-DE" sz="4800" b="1"/>
              <a:t>Dokumente im Sportverein</a:t>
            </a:r>
          </a:p>
        </p:txBody>
      </p:sp>
      <p:graphicFrame>
        <p:nvGraphicFramePr>
          <p:cNvPr id="2" name="Diagramm 1"/>
          <p:cNvGraphicFramePr/>
          <p:nvPr/>
        </p:nvGraphicFramePr>
        <p:xfrm>
          <a:off x="395288" y="1916113"/>
          <a:ext cx="8310562" cy="472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549275"/>
            <a:ext cx="8229600" cy="1727200"/>
          </a:xfrm>
        </p:spPr>
        <p:txBody>
          <a:bodyPr/>
          <a:lstStyle/>
          <a:p>
            <a:r>
              <a:rPr lang="de-DE" altLang="de-DE" sz="2400" b="1">
                <a:solidFill>
                  <a:srgbClr val="D60093"/>
                </a:solidFill>
              </a:rPr>
              <a:t>Mindestkatalog Sportvereine</a:t>
            </a:r>
            <a:r>
              <a:rPr lang="de-DE" altLang="de-DE" b="1">
                <a:solidFill>
                  <a:srgbClr val="D60093"/>
                </a:solidFill>
              </a:rPr>
              <a:t> </a:t>
            </a:r>
            <a:r>
              <a:rPr lang="de-DE" altLang="de-DE" sz="2400" b="1">
                <a:solidFill>
                  <a:srgbClr val="D60093"/>
                </a:solidFill>
              </a:rPr>
              <a:t>I</a:t>
            </a:r>
            <a:endParaRPr lang="de-DE" altLang="de-DE" b="1">
              <a:solidFill>
                <a:srgbClr val="D60093"/>
              </a:solidFill>
            </a:endParaRP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323850" y="2047875"/>
            <a:ext cx="8640763" cy="4060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buFontTx/>
              <a:buChar char="•"/>
            </a:pPr>
            <a:r>
              <a:rPr lang="de-DE" altLang="de-DE" sz="1600" b="1">
                <a:cs typeface="Arial" charset="0"/>
              </a:rPr>
              <a:t>  </a:t>
            </a:r>
            <a:r>
              <a:rPr lang="de-DE" altLang="de-DE" sz="1800" b="1">
                <a:solidFill>
                  <a:srgbClr val="0000FF"/>
                </a:solidFill>
                <a:cs typeface="Arial" charset="0"/>
              </a:rPr>
              <a:t>Satzungen</a:t>
            </a:r>
          </a:p>
          <a:p>
            <a:endParaRPr lang="de-DE" altLang="de-DE" sz="1800" b="1">
              <a:solidFill>
                <a:srgbClr val="0000FF"/>
              </a:solidFill>
              <a:cs typeface="Arial" charset="0"/>
            </a:endParaRPr>
          </a:p>
          <a:p>
            <a:pPr>
              <a:buFontTx/>
              <a:buChar char="•"/>
            </a:pPr>
            <a:r>
              <a:rPr lang="de-DE" altLang="de-DE" sz="1800" b="1">
                <a:solidFill>
                  <a:srgbClr val="0000FF"/>
                </a:solidFill>
                <a:cs typeface="Arial" charset="0"/>
              </a:rPr>
              <a:t>  Ehrungsordnung, Sonstige Ordnungen</a:t>
            </a:r>
          </a:p>
          <a:p>
            <a:pPr>
              <a:buFontTx/>
              <a:buChar char="•"/>
            </a:pPr>
            <a:endParaRPr lang="de-DE" altLang="de-DE" sz="1600" b="1">
              <a:solidFill>
                <a:srgbClr val="0000FF"/>
              </a:solidFill>
              <a:cs typeface="Arial" charset="0"/>
            </a:endParaRPr>
          </a:p>
          <a:p>
            <a:pPr>
              <a:buFontTx/>
              <a:buChar char="•"/>
            </a:pPr>
            <a:r>
              <a:rPr lang="de-DE" altLang="de-DE" sz="1600" b="1">
                <a:solidFill>
                  <a:srgbClr val="0000FF"/>
                </a:solidFill>
                <a:cs typeface="Arial" charset="0"/>
              </a:rPr>
              <a:t>  </a:t>
            </a:r>
            <a:r>
              <a:rPr lang="de-DE" altLang="de-DE" sz="1800" b="1">
                <a:solidFill>
                  <a:srgbClr val="0000FF"/>
                </a:solidFill>
                <a:cs typeface="Arial" charset="0"/>
              </a:rPr>
              <a:t>Protokolle Vorstand / Abteilungen / Ausschüsse</a:t>
            </a:r>
          </a:p>
          <a:p>
            <a:endParaRPr lang="de-DE" altLang="de-DE" sz="1600" b="1">
              <a:solidFill>
                <a:srgbClr val="0000FF"/>
              </a:solidFill>
              <a:cs typeface="Arial" charset="0"/>
            </a:endParaRPr>
          </a:p>
          <a:p>
            <a:pPr>
              <a:buFontTx/>
              <a:buChar char="•"/>
            </a:pPr>
            <a:r>
              <a:rPr lang="de-DE" altLang="de-DE" sz="1800" b="1">
                <a:solidFill>
                  <a:srgbClr val="0000FF"/>
                </a:solidFill>
                <a:cs typeface="Arial" charset="0"/>
              </a:rPr>
              <a:t>  Protokolle Mitgliederversammlung incl. Kassen- und Prüfungsberichte</a:t>
            </a:r>
          </a:p>
          <a:p>
            <a:endParaRPr lang="de-DE" altLang="de-DE" sz="1800" b="1">
              <a:solidFill>
                <a:srgbClr val="0000FF"/>
              </a:solidFill>
              <a:cs typeface="Arial" charset="0"/>
            </a:endParaRPr>
          </a:p>
          <a:p>
            <a:pPr>
              <a:buFontTx/>
              <a:buChar char="•"/>
            </a:pPr>
            <a:r>
              <a:rPr lang="de-DE" altLang="de-DE" sz="1600" b="1">
                <a:solidFill>
                  <a:srgbClr val="0000FF"/>
                </a:solidFill>
                <a:cs typeface="Arial" charset="0"/>
              </a:rPr>
              <a:t>  </a:t>
            </a:r>
            <a:r>
              <a:rPr lang="de-DE" altLang="de-DE" sz="1800" b="1">
                <a:solidFill>
                  <a:srgbClr val="0000FF"/>
                </a:solidFill>
                <a:cs typeface="Arial" charset="0"/>
              </a:rPr>
              <a:t>Jahresberichte des Vorstands</a:t>
            </a:r>
          </a:p>
          <a:p>
            <a:endParaRPr lang="de-DE" altLang="de-DE" sz="1600" b="1">
              <a:solidFill>
                <a:srgbClr val="0000FF"/>
              </a:solidFill>
              <a:cs typeface="Arial" charset="0"/>
            </a:endParaRPr>
          </a:p>
          <a:p>
            <a:pPr>
              <a:buFontTx/>
              <a:buChar char="•"/>
            </a:pPr>
            <a:r>
              <a:rPr lang="de-DE" altLang="de-DE" sz="1800" b="1">
                <a:solidFill>
                  <a:srgbClr val="0000FF"/>
                </a:solidFill>
                <a:cs typeface="Arial" charset="0"/>
              </a:rPr>
              <a:t>  Haushaltspläne / Jahresabschlussberichte / Prüfungsberichte</a:t>
            </a:r>
          </a:p>
          <a:p>
            <a:endParaRPr lang="de-DE" altLang="de-DE" sz="1600" b="1">
              <a:solidFill>
                <a:srgbClr val="0000FF"/>
              </a:solidFill>
              <a:cs typeface="Arial" charset="0"/>
            </a:endParaRPr>
          </a:p>
          <a:p>
            <a:pPr>
              <a:buFontTx/>
              <a:buChar char="•"/>
            </a:pPr>
            <a:r>
              <a:rPr lang="de-DE" altLang="de-DE" sz="1800" b="1">
                <a:solidFill>
                  <a:srgbClr val="0000FF"/>
                </a:solidFill>
                <a:cs typeface="Arial" charset="0"/>
              </a:rPr>
              <a:t>  Bedeutsamer Schriftverkehr</a:t>
            </a:r>
          </a:p>
          <a:p>
            <a:endParaRPr lang="de-DE" altLang="de-DE" sz="1600" b="1">
              <a:solidFill>
                <a:srgbClr val="0000FF"/>
              </a:solidFill>
              <a:cs typeface="Arial" charset="0"/>
            </a:endParaRPr>
          </a:p>
          <a:p>
            <a:r>
              <a:rPr lang="de-DE" altLang="de-DE" sz="1800" b="1">
                <a:cs typeface="Arial" charset="0"/>
              </a:rPr>
              <a:t>	</a:t>
            </a:r>
            <a:r>
              <a:rPr lang="de-DE" altLang="de-DE" sz="1600" b="1">
                <a:cs typeface="Arial" charset="0"/>
              </a:rPr>
              <a:t>	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2400" b="1">
                <a:solidFill>
                  <a:srgbClr val="D60093"/>
                </a:solidFill>
              </a:rPr>
              <a:t>Mindestkatalog Sportvereine II</a:t>
            </a:r>
            <a:br>
              <a:rPr lang="de-DE" altLang="de-DE" sz="2400" b="1">
                <a:solidFill>
                  <a:srgbClr val="D60093"/>
                </a:solidFill>
              </a:rPr>
            </a:br>
            <a:r>
              <a:rPr lang="de-DE" altLang="de-DE" sz="2400" b="1">
                <a:solidFill>
                  <a:srgbClr val="D60093"/>
                </a:solidFill>
              </a:rPr>
              <a:t/>
            </a:r>
            <a:br>
              <a:rPr lang="de-DE" altLang="de-DE" sz="2400" b="1">
                <a:solidFill>
                  <a:srgbClr val="D60093"/>
                </a:solidFill>
              </a:rPr>
            </a:br>
            <a:endParaRPr lang="de-DE" altLang="de-DE" sz="2400" b="1">
              <a:solidFill>
                <a:srgbClr val="D60093"/>
              </a:solidFill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133600"/>
            <a:ext cx="8301037" cy="41751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de-DE" altLang="de-DE" sz="2000" b="1">
                <a:solidFill>
                  <a:srgbClr val="0000FF"/>
                </a:solidFill>
              </a:rPr>
              <a:t>Personalunterlagen (Haupt- und Ehrenamt)					</a:t>
            </a:r>
          </a:p>
          <a:p>
            <a:pPr>
              <a:lnSpc>
                <a:spcPct val="80000"/>
              </a:lnSpc>
            </a:pPr>
            <a:r>
              <a:rPr lang="de-DE" altLang="de-DE" sz="2000" b="1">
                <a:solidFill>
                  <a:srgbClr val="0000FF"/>
                </a:solidFill>
              </a:rPr>
              <a:t>Mitgliederlisten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de-DE" altLang="de-DE" sz="2000" b="1">
                <a:solidFill>
                  <a:srgbClr val="0000FF"/>
                </a:solidFill>
              </a:rPr>
              <a:t>						</a:t>
            </a:r>
          </a:p>
          <a:p>
            <a:pPr>
              <a:lnSpc>
                <a:spcPct val="80000"/>
              </a:lnSpc>
            </a:pPr>
            <a:r>
              <a:rPr lang="de-DE" altLang="de-DE" sz="2000" b="1">
                <a:solidFill>
                  <a:srgbClr val="0000FF"/>
                </a:solidFill>
              </a:rPr>
              <a:t>Festbücher / Festschriften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de-DE" altLang="de-DE" sz="2000" b="1">
                <a:solidFill>
                  <a:srgbClr val="0000FF"/>
                </a:solidFill>
              </a:rPr>
              <a:t>		</a:t>
            </a:r>
          </a:p>
          <a:p>
            <a:pPr>
              <a:lnSpc>
                <a:spcPct val="80000"/>
              </a:lnSpc>
            </a:pPr>
            <a:r>
              <a:rPr lang="de-DE" altLang="de-DE" sz="2000" b="1">
                <a:solidFill>
                  <a:srgbClr val="0000FF"/>
                </a:solidFill>
              </a:rPr>
              <a:t>Vereinszeitungen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de-DE" altLang="de-DE" sz="2000" b="1">
                <a:solidFill>
                  <a:srgbClr val="0000FF"/>
                </a:solidFill>
              </a:rPr>
              <a:t>	</a:t>
            </a:r>
          </a:p>
          <a:p>
            <a:pPr>
              <a:lnSpc>
                <a:spcPct val="80000"/>
              </a:lnSpc>
            </a:pPr>
            <a:r>
              <a:rPr lang="de-DE" altLang="de-DE" sz="2000" b="1">
                <a:solidFill>
                  <a:srgbClr val="0000FF"/>
                </a:solidFill>
              </a:rPr>
              <a:t>Regionale und überregionale Veranstaltungen 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de-DE" altLang="de-DE" sz="2000" b="1">
                <a:solidFill>
                  <a:srgbClr val="0000FF"/>
                </a:solidFill>
              </a:rPr>
              <a:t>				</a:t>
            </a:r>
          </a:p>
          <a:p>
            <a:pPr>
              <a:lnSpc>
                <a:spcPct val="80000"/>
              </a:lnSpc>
            </a:pPr>
            <a:r>
              <a:rPr lang="de-DE" altLang="de-DE" sz="2000" b="1">
                <a:solidFill>
                  <a:srgbClr val="0000FF"/>
                </a:solidFill>
              </a:rPr>
              <a:t>Internat. Sportveranstaltungen mit Beteiligung des Vereins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de-DE" altLang="de-DE" sz="2000" b="1">
                <a:solidFill>
                  <a:srgbClr val="0000FF"/>
                </a:solidFill>
              </a:rPr>
              <a:t>  </a:t>
            </a:r>
          </a:p>
          <a:p>
            <a:pPr>
              <a:lnSpc>
                <a:spcPct val="80000"/>
              </a:lnSpc>
            </a:pPr>
            <a:r>
              <a:rPr lang="de-DE" altLang="de-DE" sz="2000" b="1">
                <a:solidFill>
                  <a:srgbClr val="0000FF"/>
                </a:solidFill>
              </a:rPr>
              <a:t>Presseberichte mit besonderer Bedeutung</a:t>
            </a:r>
          </a:p>
          <a:p>
            <a:pPr>
              <a:lnSpc>
                <a:spcPct val="80000"/>
              </a:lnSpc>
            </a:pPr>
            <a:endParaRPr lang="de-DE" altLang="de-DE" sz="2000" b="1">
              <a:solidFill>
                <a:srgbClr val="0000FF"/>
              </a:solidFill>
            </a:endParaRPr>
          </a:p>
          <a:p>
            <a:pPr>
              <a:lnSpc>
                <a:spcPct val="80000"/>
              </a:lnSpc>
            </a:pPr>
            <a:r>
              <a:rPr lang="de-DE" altLang="de-DE" sz="2000" b="1">
                <a:solidFill>
                  <a:srgbClr val="0000FF"/>
                </a:solidFill>
              </a:rPr>
              <a:t>Bild-, Film- und Tonmaterialien			</a:t>
            </a:r>
            <a:r>
              <a:rPr lang="de-DE" altLang="de-DE" sz="2000" b="1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4000">
                <a:solidFill>
                  <a:srgbClr val="FF0066"/>
                </a:solidFill>
              </a:rPr>
              <a:t>Materialien für die Archivarbeit</a:t>
            </a:r>
            <a:br>
              <a:rPr lang="de-DE" altLang="de-DE" sz="4000">
                <a:solidFill>
                  <a:srgbClr val="FF0066"/>
                </a:solidFill>
              </a:rPr>
            </a:br>
            <a:r>
              <a:rPr lang="de-DE" altLang="de-DE" sz="4000">
                <a:solidFill>
                  <a:srgbClr val="FF0066"/>
                </a:solidFill>
              </a:rPr>
              <a:t>(Beispiele)</a:t>
            </a:r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altLang="de-DE"/>
              <a:t>Archivkartons</a:t>
            </a:r>
          </a:p>
          <a:p>
            <a:pPr>
              <a:lnSpc>
                <a:spcPct val="90000"/>
              </a:lnSpc>
            </a:pPr>
            <a:r>
              <a:rPr lang="de-DE" altLang="de-DE"/>
              <a:t>Jurismappen</a:t>
            </a:r>
          </a:p>
          <a:p>
            <a:pPr>
              <a:lnSpc>
                <a:spcPct val="90000"/>
              </a:lnSpc>
            </a:pPr>
            <a:r>
              <a:rPr lang="de-DE" altLang="de-DE"/>
              <a:t>Säurefreie Umschläge</a:t>
            </a:r>
          </a:p>
          <a:p>
            <a:pPr>
              <a:lnSpc>
                <a:spcPct val="90000"/>
              </a:lnSpc>
            </a:pPr>
            <a:r>
              <a:rPr lang="de-DE" altLang="de-DE"/>
              <a:t>Metallfreie Abheftbügel</a:t>
            </a:r>
          </a:p>
          <a:p>
            <a:pPr>
              <a:lnSpc>
                <a:spcPct val="90000"/>
              </a:lnSpc>
            </a:pPr>
            <a:r>
              <a:rPr lang="de-DE" altLang="de-DE"/>
              <a:t>Säurefreier Klebstoff</a:t>
            </a:r>
          </a:p>
          <a:p>
            <a:pPr>
              <a:lnSpc>
                <a:spcPct val="90000"/>
              </a:lnSpc>
            </a:pPr>
            <a:r>
              <a:rPr lang="de-DE" altLang="de-DE"/>
              <a:t>Klammerloser Hefter</a:t>
            </a:r>
          </a:p>
          <a:p>
            <a:pPr>
              <a:lnSpc>
                <a:spcPct val="90000"/>
              </a:lnSpc>
            </a:pPr>
            <a:r>
              <a:rPr lang="de-DE" altLang="de-DE"/>
              <a:t>Thermo-Hygrometer </a:t>
            </a:r>
          </a:p>
          <a:p>
            <a:pPr>
              <a:lnSpc>
                <a:spcPct val="90000"/>
              </a:lnSpc>
            </a:pPr>
            <a:endParaRPr lang="de-DE" altLang="de-DE"/>
          </a:p>
          <a:p>
            <a:pPr>
              <a:lnSpc>
                <a:spcPct val="90000"/>
              </a:lnSpc>
            </a:pPr>
            <a:endParaRPr lang="de-DE" altLang="de-DE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981075"/>
            <a:ext cx="8229600" cy="1657350"/>
          </a:xfrm>
        </p:spPr>
        <p:txBody>
          <a:bodyPr/>
          <a:lstStyle/>
          <a:p>
            <a:r>
              <a:rPr lang="de-DE" altLang="de-DE" b="1">
                <a:solidFill>
                  <a:srgbClr val="990099"/>
                </a:solidFill>
              </a:rPr>
              <a:t>Zusammenarbeit mit Archiven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2349500"/>
            <a:ext cx="8280400" cy="3887788"/>
          </a:xfrm>
        </p:spPr>
        <p:txBody>
          <a:bodyPr/>
          <a:lstStyle/>
          <a:p>
            <a:r>
              <a:rPr lang="de-DE" altLang="de-DE" sz="2800" b="1"/>
              <a:t>Beratung von Vereinen bei der Archivarbeit</a:t>
            </a:r>
            <a:br>
              <a:rPr lang="de-DE" altLang="de-DE" sz="2800" b="1"/>
            </a:br>
            <a:endParaRPr lang="de-DE" altLang="de-DE" sz="300" b="1"/>
          </a:p>
          <a:p>
            <a:r>
              <a:rPr lang="de-DE" altLang="de-DE" sz="2800" b="1"/>
              <a:t>Unterstützung von Vereinsarchiven</a:t>
            </a:r>
          </a:p>
          <a:p>
            <a:pPr>
              <a:buFontTx/>
              <a:buNone/>
            </a:pPr>
            <a:endParaRPr lang="de-DE" altLang="de-DE" sz="300" b="1"/>
          </a:p>
          <a:p>
            <a:r>
              <a:rPr lang="de-DE" altLang="de-DE" sz="2800" b="1"/>
              <a:t>Regelmäßige (jährliche) Ablieferung gemäß Mindestkatalog an Kommunalarchiv</a:t>
            </a:r>
          </a:p>
          <a:p>
            <a:pPr>
              <a:buFontTx/>
              <a:buNone/>
            </a:pPr>
            <a:endParaRPr lang="de-DE" altLang="de-DE" sz="300" b="1"/>
          </a:p>
          <a:p>
            <a:r>
              <a:rPr lang="de-DE" altLang="de-DE" sz="2800" b="1"/>
              <a:t>Abgabe von Teilbeständen an Kommunalarchiv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412875"/>
            <a:ext cx="8229600" cy="720725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de-DE" altLang="de-DE" sz="4000" b="1">
                <a:solidFill>
                  <a:srgbClr val="000099"/>
                </a:solidFill>
              </a:rPr>
              <a:t>Archive in Hessen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2133600"/>
            <a:ext cx="8218487" cy="4103688"/>
          </a:xfrm>
        </p:spPr>
        <p:txBody>
          <a:bodyPr/>
          <a:lstStyle/>
          <a:p>
            <a:r>
              <a:rPr lang="de-DE" altLang="de-DE" b="1"/>
              <a:t>189 Städte </a:t>
            </a:r>
          </a:p>
          <a:p>
            <a:r>
              <a:rPr lang="de-DE" altLang="de-DE" b="1"/>
              <a:t>237 selbständige Gemeinden </a:t>
            </a:r>
          </a:p>
          <a:p>
            <a:r>
              <a:rPr lang="de-DE" altLang="de-DE" b="1"/>
              <a:t>  21 Landkreise</a:t>
            </a:r>
          </a:p>
          <a:p>
            <a:pPr>
              <a:buFontTx/>
              <a:buNone/>
            </a:pPr>
            <a:endParaRPr lang="de-DE" altLang="de-DE" b="1"/>
          </a:p>
          <a:p>
            <a:r>
              <a:rPr lang="de-DE" altLang="de-DE" b="1"/>
              <a:t>    3 Staatsarchive</a:t>
            </a:r>
          </a:p>
          <a:p>
            <a:r>
              <a:rPr lang="de-DE" altLang="de-DE" b="1"/>
              <a:t>180 Kommunalarchive</a:t>
            </a:r>
          </a:p>
          <a:p>
            <a:r>
              <a:rPr lang="de-DE" altLang="de-DE" b="1"/>
              <a:t>    4 Kreisarchive</a:t>
            </a:r>
          </a:p>
          <a:p>
            <a:endParaRPr lang="de-DE" altLang="de-DE" sz="2800" b="1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382</Words>
  <Application>Microsoft Office PowerPoint</Application>
  <PresentationFormat>Bildschirmpräsentation (4:3)</PresentationFormat>
  <Paragraphs>132</Paragraphs>
  <Slides>17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17</vt:i4>
      </vt:variant>
    </vt:vector>
  </HeadingPairs>
  <TitlesOfParts>
    <vt:vector size="19" baseType="lpstr">
      <vt:lpstr>Arial</vt:lpstr>
      <vt:lpstr>Standarddesign</vt:lpstr>
      <vt:lpstr>        Peter Schermer:         Archivarbeit im Sport -         Das hessische Modell</vt:lpstr>
      <vt:lpstr>Unterstützung der Archivarbeit im Sportbereich durch den lsb h</vt:lpstr>
      <vt:lpstr>   Fortbildung von ehrenamtlichen Archivaren im Sport  </vt:lpstr>
      <vt:lpstr>Dokumente im Sportverein</vt:lpstr>
      <vt:lpstr>Mindestkatalog Sportvereine I</vt:lpstr>
      <vt:lpstr>Mindestkatalog Sportvereine II  </vt:lpstr>
      <vt:lpstr>Materialien für die Archivarbeit (Beispiele)</vt:lpstr>
      <vt:lpstr>Zusammenarbeit mit Archiven</vt:lpstr>
      <vt:lpstr>Archive in Hessen</vt:lpstr>
      <vt:lpstr>PowerPoint-Präsentation</vt:lpstr>
      <vt:lpstr>PowerPoint-Präsentation</vt:lpstr>
      <vt:lpstr>Befragung hessischer Sportvereine</vt:lpstr>
      <vt:lpstr>Sonstige Kooperationspartner</vt:lpstr>
      <vt:lpstr>Jubiläumsschriften (Abgabe von Pflichtexemplaren)</vt:lpstr>
      <vt:lpstr>Empfehlungen zu Druckschriften</vt:lpstr>
      <vt:lpstr>Aufgaben eines Archivbeauftragten</vt:lpstr>
      <vt:lpstr>Vielen Dank für Ihre Aufmerksamkeit !</vt:lpstr>
    </vt:vector>
  </TitlesOfParts>
  <Company>LSBH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user</dc:creator>
  <cp:lastModifiedBy>Kraft, Diana  -  dkraft@lsbh.de</cp:lastModifiedBy>
  <cp:revision>32</cp:revision>
  <dcterms:created xsi:type="dcterms:W3CDTF">2009-10-27T06:49:19Z</dcterms:created>
  <dcterms:modified xsi:type="dcterms:W3CDTF">2016-01-20T14:07:03Z</dcterms:modified>
</cp:coreProperties>
</file>