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8" r:id="rId2"/>
    <p:sldId id="299" r:id="rId3"/>
    <p:sldId id="300" r:id="rId4"/>
    <p:sldId id="302" r:id="rId5"/>
    <p:sldId id="301" r:id="rId6"/>
  </p:sldIdLst>
  <p:sldSz cx="9144000" cy="6858000" type="screen4x3"/>
  <p:notesSz cx="6884988" cy="10018713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6"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08" autoAdjust="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2913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5475"/>
            <a:ext cx="2982912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FE07155-23DF-42D7-A20D-A9BFEB9CDFF6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94133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2912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8213" y="750888"/>
            <a:ext cx="5008562" cy="3757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4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59325"/>
            <a:ext cx="5507038" cy="450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5475"/>
            <a:ext cx="2982913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9515475"/>
            <a:ext cx="2982912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31E3052-3D06-417B-99D4-48109EB6050C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75697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56C024-6297-4FD6-A334-1DFD139ABB14}" type="slidenum">
              <a:rPr lang="de-DE"/>
              <a:pPr/>
              <a:t>1</a:t>
            </a:fld>
            <a:endParaRPr lang="de-DE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300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56C024-6297-4FD6-A334-1DFD139ABB14}" type="slidenum">
              <a:rPr lang="de-DE"/>
              <a:pPr/>
              <a:t>2</a:t>
            </a:fld>
            <a:endParaRPr lang="de-DE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33065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56C024-6297-4FD6-A334-1DFD139ABB14}" type="slidenum">
              <a:rPr lang="de-DE"/>
              <a:pPr/>
              <a:t>3</a:t>
            </a:fld>
            <a:endParaRPr lang="de-DE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9159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56C024-6297-4FD6-A334-1DFD139ABB14}" type="slidenum">
              <a:rPr lang="de-DE"/>
              <a:pPr/>
              <a:t>4</a:t>
            </a:fld>
            <a:endParaRPr lang="de-DE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40075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56C024-6297-4FD6-A334-1DFD139ABB14}" type="slidenum">
              <a:rPr lang="de-DE"/>
              <a:pPr/>
              <a:t>5</a:t>
            </a:fld>
            <a:endParaRPr lang="de-DE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2148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BA282-EC2C-4118-8303-A12F8F66BDF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8835517"/>
      </p:ext>
    </p:extLst>
  </p:cSld>
  <p:clrMapOvr>
    <a:masterClrMapping/>
  </p:clrMapOvr>
  <p:transition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FD664C-5076-489F-B374-5A8021C9646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5495451"/>
      </p:ext>
    </p:extLst>
  </p:cSld>
  <p:clrMapOvr>
    <a:masterClrMapping/>
  </p:clrMapOvr>
  <p:transition>
    <p:blind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FB407E-3B4C-490A-83AF-021DA8C3E9E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8633753"/>
      </p:ext>
    </p:extLst>
  </p:cSld>
  <p:clrMapOvr>
    <a:masterClrMapping/>
  </p:clrMapOvr>
  <p:transition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83FB2E-A048-47C3-A27A-ED2F970A013D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4296189"/>
      </p:ext>
    </p:extLst>
  </p:cSld>
  <p:clrMapOvr>
    <a:masterClrMapping/>
  </p:clrMapOvr>
  <p:transition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69E04-A982-4439-95C6-D123719AECD3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4528066"/>
      </p:ext>
    </p:extLst>
  </p:cSld>
  <p:clrMapOvr>
    <a:masterClrMapping/>
  </p:clrMapOvr>
  <p:transition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C9442F-8204-4D00-B8D0-CC86187C24D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8081106"/>
      </p:ext>
    </p:extLst>
  </p:cSld>
  <p:clrMapOvr>
    <a:masterClrMapping/>
  </p:clrMapOvr>
  <p:transition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6926D6-14FC-4A15-968A-62F12D01421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9572921"/>
      </p:ext>
    </p:extLst>
  </p:cSld>
  <p:clrMapOvr>
    <a:masterClrMapping/>
  </p:clrMapOvr>
  <p:transition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47EF4D-D7D6-4E57-8C20-EDB1BE38D68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2840373"/>
      </p:ext>
    </p:extLst>
  </p:cSld>
  <p:clrMapOvr>
    <a:masterClrMapping/>
  </p:clrMapOvr>
  <p:transition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3B0D14-22D8-40A7-9BC6-AD36197C60D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8217513"/>
      </p:ext>
    </p:extLst>
  </p:cSld>
  <p:clrMapOvr>
    <a:masterClrMapping/>
  </p:clrMapOvr>
  <p:transition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C0E0A8-1872-41A2-960F-FA5246D9D08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3196643"/>
      </p:ext>
    </p:extLst>
  </p:cSld>
  <p:clrMapOvr>
    <a:masterClrMapping/>
  </p:clrMapOvr>
  <p:transition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52D786-193E-4763-9E3D-053203EF7EE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0106024"/>
      </p:ext>
    </p:extLst>
  </p:cSld>
  <p:clrMapOvr>
    <a:masterClrMapping/>
  </p:clrMapOvr>
  <p:transition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078D7B6-9310-44A0-8F11-ADA22C4F3538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blinds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1752600" y="685800"/>
            <a:ext cx="7391400" cy="3048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CD092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7043" name="Rectangle 3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CD09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87044" name="Picture 4" descr="Logo_lsbh_4c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2260600" cy="86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045" name="Picture 5" descr="Web_Bann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35" t="16879" r="2089" b="61465"/>
          <a:stretch>
            <a:fillRect/>
          </a:stretch>
        </p:blipFill>
        <p:spPr bwMode="auto">
          <a:xfrm>
            <a:off x="2819400" y="384175"/>
            <a:ext cx="6324600" cy="75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046" name="Rectangle 6"/>
          <p:cNvSpPr>
            <a:spLocks noChangeArrowheads="1"/>
          </p:cNvSpPr>
          <p:nvPr/>
        </p:nvSpPr>
        <p:spPr bwMode="auto">
          <a:xfrm>
            <a:off x="0" y="1143000"/>
            <a:ext cx="9144000" cy="152400"/>
          </a:xfrm>
          <a:prstGeom prst="rect">
            <a:avLst/>
          </a:prstGeom>
          <a:solidFill>
            <a:srgbClr val="CD09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CD09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sz="1000" i="1" dirty="0">
                <a:solidFill>
                  <a:schemeClr val="bg1"/>
                </a:solidFill>
              </a:rPr>
              <a:t>Edgar Oberländer – Mitglied im Landesausschuss Recht, Steuern und Versicherung 			Stand: </a:t>
            </a:r>
            <a:r>
              <a:rPr lang="de-DE" sz="1000" i="1" dirty="0" smtClean="0">
                <a:solidFill>
                  <a:schemeClr val="bg1"/>
                </a:solidFill>
              </a:rPr>
              <a:t>November</a:t>
            </a:r>
            <a:r>
              <a:rPr lang="de-DE" sz="1000" i="1" dirty="0" smtClean="0">
                <a:solidFill>
                  <a:schemeClr val="bg1"/>
                </a:solidFill>
              </a:rPr>
              <a:t> </a:t>
            </a:r>
            <a:r>
              <a:rPr lang="de-DE" sz="1000" i="1" dirty="0" smtClean="0">
                <a:solidFill>
                  <a:schemeClr val="bg1"/>
                </a:solidFill>
              </a:rPr>
              <a:t>2018</a:t>
            </a:r>
            <a:endParaRPr lang="de-DE" sz="1000" i="1" dirty="0">
              <a:solidFill>
                <a:schemeClr val="bg1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251520" y="1556792"/>
            <a:ext cx="87849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3600" b="1" dirty="0" smtClean="0"/>
          </a:p>
          <a:p>
            <a:endParaRPr lang="de-DE" sz="3600" b="1" dirty="0"/>
          </a:p>
          <a:p>
            <a:r>
              <a:rPr lang="de-DE" sz="3600" b="1" dirty="0" smtClean="0"/>
              <a:t>Mittelverwendung</a:t>
            </a:r>
            <a:endParaRPr lang="de-DE" sz="3600" b="1" dirty="0"/>
          </a:p>
        </p:txBody>
      </p:sp>
    </p:spTree>
  </p:cSld>
  <p:clrMapOvr>
    <a:masterClrMapping/>
  </p:clrMapOvr>
  <p:transition advTm="7728"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1752600" y="685800"/>
            <a:ext cx="7391400" cy="3048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CD092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7043" name="Rectangle 3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CD09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87044" name="Picture 4" descr="Logo_lsbh_4c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2260600" cy="86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045" name="Picture 5" descr="Web_Bann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35" t="16879" r="2089" b="61465"/>
          <a:stretch>
            <a:fillRect/>
          </a:stretch>
        </p:blipFill>
        <p:spPr bwMode="auto">
          <a:xfrm>
            <a:off x="2819400" y="384175"/>
            <a:ext cx="6324600" cy="75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046" name="Rectangle 6"/>
          <p:cNvSpPr>
            <a:spLocks noChangeArrowheads="1"/>
          </p:cNvSpPr>
          <p:nvPr/>
        </p:nvSpPr>
        <p:spPr bwMode="auto">
          <a:xfrm>
            <a:off x="0" y="1143000"/>
            <a:ext cx="9144000" cy="152400"/>
          </a:xfrm>
          <a:prstGeom prst="rect">
            <a:avLst/>
          </a:prstGeom>
          <a:solidFill>
            <a:srgbClr val="CD09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CD09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sz="1000" i="1" dirty="0">
                <a:solidFill>
                  <a:schemeClr val="bg1"/>
                </a:solidFill>
              </a:rPr>
              <a:t>Edgar Oberländer – Mitglied im Landesausschuss Recht, Steuern und Versicherung 			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251520" y="1556792"/>
            <a:ext cx="87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3600" b="1" dirty="0" smtClean="0"/>
          </a:p>
          <a:p>
            <a:endParaRPr lang="de-DE" sz="36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251520" y="1556792"/>
            <a:ext cx="87849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b="1" dirty="0" smtClean="0"/>
          </a:p>
          <a:p>
            <a:endParaRPr lang="de-DE" b="1" dirty="0" smtClean="0"/>
          </a:p>
          <a:p>
            <a:r>
              <a:rPr lang="de-DE" b="1" dirty="0" smtClean="0"/>
              <a:t>Grundsatz des § 55 Absatz 1 Nr. 5 Satz 3 Abgabenordnung</a:t>
            </a:r>
          </a:p>
          <a:p>
            <a:endParaRPr lang="de-DE" b="1" dirty="0" smtClean="0"/>
          </a:p>
          <a:p>
            <a:endParaRPr lang="de-DE" b="1" dirty="0"/>
          </a:p>
          <a:p>
            <a:pPr algn="l"/>
            <a:r>
              <a:rPr lang="de-DE" b="1" dirty="0" smtClean="0"/>
              <a:t>Eine zeitnahe Mittelverwendung ist gegeben, wenn die Mittel spätestens in den auf den Zufluss folgenden zwei Kalenderjahren- oder Wirtschaftsjahren für die steuerbegünstigten satzungsmäßigen Zwecke verwendet werden</a:t>
            </a:r>
            <a:r>
              <a:rPr lang="de-DE" sz="1200" b="1" dirty="0" smtClean="0"/>
              <a:t>.</a:t>
            </a:r>
            <a:endParaRPr lang="de-DE" sz="1200" b="1" dirty="0"/>
          </a:p>
        </p:txBody>
      </p:sp>
    </p:spTree>
    <p:extLst>
      <p:ext uri="{BB962C8B-B14F-4D97-AF65-F5344CB8AC3E}">
        <p14:creationId xmlns:p14="http://schemas.microsoft.com/office/powerpoint/2010/main" val="400139338"/>
      </p:ext>
    </p:extLst>
  </p:cSld>
  <p:clrMapOvr>
    <a:masterClrMapping/>
  </p:clrMapOvr>
  <p:transition advTm="7728">
    <p:blind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1752600" y="685800"/>
            <a:ext cx="7391400" cy="3048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CD092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7043" name="Rectangle 3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CD09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87044" name="Picture 4" descr="Logo_lsbh_4c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2260600" cy="86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045" name="Picture 5" descr="Web_Bann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35" t="16879" r="2089" b="61465"/>
          <a:stretch>
            <a:fillRect/>
          </a:stretch>
        </p:blipFill>
        <p:spPr bwMode="auto">
          <a:xfrm>
            <a:off x="2819400" y="384175"/>
            <a:ext cx="6324600" cy="75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046" name="Rectangle 6"/>
          <p:cNvSpPr>
            <a:spLocks noChangeArrowheads="1"/>
          </p:cNvSpPr>
          <p:nvPr/>
        </p:nvSpPr>
        <p:spPr bwMode="auto">
          <a:xfrm>
            <a:off x="0" y="1143000"/>
            <a:ext cx="9144000" cy="152400"/>
          </a:xfrm>
          <a:prstGeom prst="rect">
            <a:avLst/>
          </a:prstGeom>
          <a:solidFill>
            <a:srgbClr val="CD09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CD09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sz="1000" i="1" dirty="0">
                <a:solidFill>
                  <a:schemeClr val="bg1"/>
                </a:solidFill>
              </a:rPr>
              <a:t>Edgar Oberländer – Mitglied im Landesausschuss Recht, Steuern und Versicherung 			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251520" y="1556792"/>
            <a:ext cx="87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3600" b="1" dirty="0" smtClean="0"/>
          </a:p>
          <a:p>
            <a:endParaRPr lang="de-DE" sz="36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251520" y="1484784"/>
            <a:ext cx="878497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Mittelverwendungsrechnung </a:t>
            </a:r>
            <a:r>
              <a:rPr lang="de-DE" b="1" dirty="0" smtClean="0"/>
              <a:t>2018</a:t>
            </a:r>
            <a:endParaRPr lang="de-DE" b="1" dirty="0" smtClean="0"/>
          </a:p>
          <a:p>
            <a:pPr algn="l"/>
            <a:endParaRPr lang="de-DE" sz="1400" b="1" dirty="0"/>
          </a:p>
          <a:p>
            <a:pPr algn="l"/>
            <a:r>
              <a:rPr lang="de-DE" sz="1400" b="1" dirty="0" smtClean="0"/>
              <a:t>	Überschüssige Einnahmen aus dem ideellen Bereich</a:t>
            </a:r>
          </a:p>
          <a:p>
            <a:pPr algn="l"/>
            <a:r>
              <a:rPr lang="de-DE" sz="1400" b="1" dirty="0" smtClean="0"/>
              <a:t>+	Überschüsse/Verluste aus der Vermögensverwaltung</a:t>
            </a:r>
          </a:p>
          <a:p>
            <a:pPr algn="l"/>
            <a:r>
              <a:rPr lang="de-DE" sz="1400" b="1" dirty="0" smtClean="0"/>
              <a:t>+	Überschüsse/Verluste aus Zweckbetrieben</a:t>
            </a:r>
          </a:p>
          <a:p>
            <a:pPr algn="l"/>
            <a:r>
              <a:rPr lang="de-DE" sz="1400" b="1" dirty="0" smtClean="0"/>
              <a:t>+	Überschüsse/Verluste steuerpflichtiger wirtschaftlicher Geschäftsbetriebe</a:t>
            </a:r>
          </a:p>
          <a:p>
            <a:pPr algn="l"/>
            <a:endParaRPr lang="de-DE" sz="1400" b="1" dirty="0" smtClean="0"/>
          </a:p>
          <a:p>
            <a:pPr algn="l"/>
            <a:r>
              <a:rPr lang="de-DE" sz="1400" b="1" dirty="0" smtClean="0"/>
              <a:t>=	Zwischensumme</a:t>
            </a:r>
          </a:p>
          <a:p>
            <a:pPr algn="l"/>
            <a:endParaRPr lang="de-DE" sz="1400" b="1" dirty="0" smtClean="0"/>
          </a:p>
          <a:p>
            <a:pPr algn="l"/>
            <a:r>
              <a:rPr lang="de-DE" sz="1400" b="1" dirty="0" smtClean="0"/>
              <a:t>./.	Zuführung zum nutzungsgebundenen Anlagevermögen abzüglich Abschreibungen</a:t>
            </a:r>
          </a:p>
          <a:p>
            <a:pPr algn="l"/>
            <a:r>
              <a:rPr lang="de-DE" sz="1400" b="1" dirty="0" smtClean="0"/>
              <a:t>./. 	Zuführung zu zweckgebundenen Rücklagen</a:t>
            </a:r>
          </a:p>
          <a:p>
            <a:pPr algn="l"/>
            <a:r>
              <a:rPr lang="de-DE" sz="1400" b="1" dirty="0" smtClean="0"/>
              <a:t>./.	Zuführung zu freien Rücklagen</a:t>
            </a:r>
          </a:p>
          <a:p>
            <a:pPr algn="l"/>
            <a:r>
              <a:rPr lang="de-DE" sz="1400" b="1" dirty="0" smtClean="0"/>
              <a:t>./.	Vermögenszuführung nach § 58 Nr.11 und Nr.12 Abgabenordnung (Erbschaften)</a:t>
            </a:r>
          </a:p>
          <a:p>
            <a:pPr algn="l"/>
            <a:endParaRPr lang="de-DE" sz="1400" b="1" dirty="0" smtClean="0"/>
          </a:p>
          <a:p>
            <a:pPr algn="l"/>
            <a:r>
              <a:rPr lang="de-DE" sz="1400" b="1" dirty="0" smtClean="0"/>
              <a:t>=	Verbleibende nicht verwendete Mittel im Jahr </a:t>
            </a:r>
            <a:r>
              <a:rPr lang="de-DE" sz="1400" b="1" dirty="0" smtClean="0"/>
              <a:t>2018</a:t>
            </a:r>
          </a:p>
          <a:p>
            <a:pPr algn="l"/>
            <a:endParaRPr lang="de-DE" sz="1400" b="1" dirty="0" smtClean="0"/>
          </a:p>
          <a:p>
            <a:pPr algn="l"/>
            <a:r>
              <a:rPr lang="de-DE" sz="1400" b="1" dirty="0" smtClean="0"/>
              <a:t>=	Mittelvortrag nach </a:t>
            </a:r>
            <a:r>
              <a:rPr lang="de-DE" sz="1400" b="1" dirty="0" smtClean="0"/>
              <a:t>2019</a:t>
            </a:r>
            <a:endParaRPr lang="de-DE" sz="1400" b="1" dirty="0"/>
          </a:p>
        </p:txBody>
      </p:sp>
    </p:spTree>
    <p:extLst>
      <p:ext uri="{BB962C8B-B14F-4D97-AF65-F5344CB8AC3E}">
        <p14:creationId xmlns:p14="http://schemas.microsoft.com/office/powerpoint/2010/main" val="2820146870"/>
      </p:ext>
    </p:extLst>
  </p:cSld>
  <p:clrMapOvr>
    <a:masterClrMapping/>
  </p:clrMapOvr>
  <p:transition advTm="7728"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1752600" y="685800"/>
            <a:ext cx="7391400" cy="3048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CD092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7043" name="Rectangle 3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CD09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87044" name="Picture 4" descr="Logo_lsbh_4c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2260600" cy="86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045" name="Picture 5" descr="Web_Bann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35" t="16879" r="2089" b="61465"/>
          <a:stretch>
            <a:fillRect/>
          </a:stretch>
        </p:blipFill>
        <p:spPr bwMode="auto">
          <a:xfrm>
            <a:off x="2819400" y="384175"/>
            <a:ext cx="6324600" cy="75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046" name="Rectangle 6"/>
          <p:cNvSpPr>
            <a:spLocks noChangeArrowheads="1"/>
          </p:cNvSpPr>
          <p:nvPr/>
        </p:nvSpPr>
        <p:spPr bwMode="auto">
          <a:xfrm>
            <a:off x="0" y="1143000"/>
            <a:ext cx="9144000" cy="152400"/>
          </a:xfrm>
          <a:prstGeom prst="rect">
            <a:avLst/>
          </a:prstGeom>
          <a:solidFill>
            <a:srgbClr val="CD09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CD09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sz="1000" i="1" dirty="0">
                <a:solidFill>
                  <a:schemeClr val="bg1"/>
                </a:solidFill>
              </a:rPr>
              <a:t>Edgar Oberländer – Mitglied im Landesausschuss Recht, Steuern und Versicherung 			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251520" y="1556792"/>
            <a:ext cx="87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3600" b="1" dirty="0" smtClean="0"/>
          </a:p>
          <a:p>
            <a:endParaRPr lang="de-DE" sz="36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251520" y="1484784"/>
            <a:ext cx="878497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Mittelverwendungsrechnung </a:t>
            </a:r>
            <a:r>
              <a:rPr lang="de-DE" b="1" dirty="0" smtClean="0"/>
              <a:t>2019</a:t>
            </a:r>
            <a:endParaRPr lang="de-DE" b="1" dirty="0" smtClean="0"/>
          </a:p>
          <a:p>
            <a:pPr algn="l"/>
            <a:endParaRPr lang="de-DE" sz="1400" b="1" dirty="0"/>
          </a:p>
          <a:p>
            <a:pPr algn="l"/>
            <a:r>
              <a:rPr lang="de-DE" sz="1400" b="1" dirty="0" smtClean="0"/>
              <a:t>	Überschüssige Einnahmen aus dem ideellen Bereich</a:t>
            </a:r>
          </a:p>
          <a:p>
            <a:pPr algn="l"/>
            <a:r>
              <a:rPr lang="de-DE" sz="1400" b="1" dirty="0" smtClean="0"/>
              <a:t>+	Überschüsse/Verluste aus der Vermögensverwaltung</a:t>
            </a:r>
          </a:p>
          <a:p>
            <a:pPr algn="l"/>
            <a:r>
              <a:rPr lang="de-DE" sz="1400" b="1" dirty="0" smtClean="0"/>
              <a:t>+	Überschüsse/Verluste aus Zweckbetrieben</a:t>
            </a:r>
          </a:p>
          <a:p>
            <a:pPr algn="l"/>
            <a:r>
              <a:rPr lang="de-DE" sz="1400" b="1" dirty="0" smtClean="0"/>
              <a:t>+	Überschüsse/Verluste steuerpflichtiger wirtschaftlicher Geschäftsbetriebe</a:t>
            </a:r>
          </a:p>
          <a:p>
            <a:pPr algn="l"/>
            <a:endParaRPr lang="de-DE" sz="1400" b="1" dirty="0" smtClean="0"/>
          </a:p>
          <a:p>
            <a:pPr algn="l"/>
            <a:r>
              <a:rPr lang="de-DE" sz="1400" b="1" dirty="0" smtClean="0"/>
              <a:t>=	Zwischensumme</a:t>
            </a:r>
          </a:p>
          <a:p>
            <a:pPr algn="l"/>
            <a:endParaRPr lang="de-DE" sz="1400" b="1" dirty="0" smtClean="0"/>
          </a:p>
          <a:p>
            <a:pPr algn="l"/>
            <a:r>
              <a:rPr lang="de-DE" sz="1400" b="1" dirty="0" smtClean="0"/>
              <a:t>./.	Zuführung zum nutzungsgebundenen Anlagevermögen abzüglich Abschreibungen</a:t>
            </a:r>
          </a:p>
          <a:p>
            <a:pPr algn="l"/>
            <a:r>
              <a:rPr lang="de-DE" sz="1400" b="1" dirty="0" smtClean="0"/>
              <a:t>./. 	Zuführung zu zweckgebundenen Rücklagen</a:t>
            </a:r>
          </a:p>
          <a:p>
            <a:pPr algn="l"/>
            <a:r>
              <a:rPr lang="de-DE" sz="1400" b="1" dirty="0" smtClean="0"/>
              <a:t>./.	Zuführung zu freien Rücklagen</a:t>
            </a:r>
          </a:p>
          <a:p>
            <a:pPr algn="l"/>
            <a:r>
              <a:rPr lang="de-DE" sz="1400" b="1" dirty="0" smtClean="0"/>
              <a:t>./.	Vermögenszuführung nach § 58 Nr.11 und Nr.12 Abgabenordnung (Erbschaften)</a:t>
            </a:r>
          </a:p>
          <a:p>
            <a:pPr algn="l"/>
            <a:endParaRPr lang="de-DE" sz="1400" b="1" dirty="0" smtClean="0"/>
          </a:p>
          <a:p>
            <a:pPr algn="l"/>
            <a:r>
              <a:rPr lang="de-DE" sz="1400" b="1" dirty="0" smtClean="0"/>
              <a:t>=	Verbleibende nicht verwendete Mittel im Jahr </a:t>
            </a:r>
            <a:r>
              <a:rPr lang="de-DE" sz="1400" b="1" dirty="0" smtClean="0"/>
              <a:t>2019</a:t>
            </a:r>
            <a:endParaRPr lang="de-DE" sz="1400" b="1" dirty="0" smtClean="0"/>
          </a:p>
          <a:p>
            <a:pPr algn="l"/>
            <a:endParaRPr lang="de-DE" sz="1400" b="1" dirty="0"/>
          </a:p>
          <a:p>
            <a:pPr algn="l"/>
            <a:r>
              <a:rPr lang="de-DE" sz="1400" b="1" dirty="0" smtClean="0"/>
              <a:t>+	Mittelvortrag aus </a:t>
            </a:r>
            <a:r>
              <a:rPr lang="de-DE" sz="1400" b="1" dirty="0" smtClean="0"/>
              <a:t>2017</a:t>
            </a:r>
            <a:endParaRPr lang="de-DE" sz="1400" b="1" dirty="0" smtClean="0"/>
          </a:p>
          <a:p>
            <a:pPr algn="l"/>
            <a:endParaRPr lang="de-DE" sz="1400" b="1" dirty="0" smtClean="0"/>
          </a:p>
          <a:p>
            <a:pPr algn="l"/>
            <a:r>
              <a:rPr lang="de-DE" sz="1400" b="1" dirty="0" smtClean="0"/>
              <a:t>=	Mittelvortrag nach </a:t>
            </a:r>
            <a:r>
              <a:rPr lang="de-DE" sz="1400" b="1" dirty="0" smtClean="0"/>
              <a:t>2018</a:t>
            </a:r>
            <a:endParaRPr lang="de-DE" sz="1400" b="1" dirty="0" smtClean="0"/>
          </a:p>
          <a:p>
            <a:pPr algn="l"/>
            <a:endParaRPr lang="de-DE" sz="1400" b="1" dirty="0"/>
          </a:p>
          <a:p>
            <a:pPr algn="l"/>
            <a:r>
              <a:rPr lang="de-DE" sz="1400" b="1" dirty="0" smtClean="0"/>
              <a:t>Hinweis: Im Jahr </a:t>
            </a:r>
            <a:r>
              <a:rPr lang="de-DE" sz="1400" b="1" dirty="0" smtClean="0"/>
              <a:t>2019 </a:t>
            </a:r>
            <a:r>
              <a:rPr lang="de-DE" sz="1400" b="1" dirty="0" smtClean="0"/>
              <a:t>muss nur der Vortrag aus </a:t>
            </a:r>
            <a:r>
              <a:rPr lang="de-DE" sz="1400" b="1" dirty="0" smtClean="0"/>
              <a:t>2017 </a:t>
            </a:r>
            <a:r>
              <a:rPr lang="de-DE" sz="1400" b="1" dirty="0" smtClean="0"/>
              <a:t>zweckgebunden verwendet werden.</a:t>
            </a:r>
            <a:endParaRPr lang="de-DE" sz="1400" b="1" dirty="0"/>
          </a:p>
        </p:txBody>
      </p:sp>
    </p:spTree>
    <p:extLst>
      <p:ext uri="{BB962C8B-B14F-4D97-AF65-F5344CB8AC3E}">
        <p14:creationId xmlns:p14="http://schemas.microsoft.com/office/powerpoint/2010/main" val="1153788273"/>
      </p:ext>
    </p:extLst>
  </p:cSld>
  <p:clrMapOvr>
    <a:masterClrMapping/>
  </p:clrMapOvr>
  <p:transition advTm="7728"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1752600" y="685800"/>
            <a:ext cx="7391400" cy="3048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CD092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7043" name="Rectangle 3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CD09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87044" name="Picture 4" descr="Logo_lsbh_4c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2260600" cy="86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045" name="Picture 5" descr="Web_Bann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35" t="16879" r="2089" b="61465"/>
          <a:stretch>
            <a:fillRect/>
          </a:stretch>
        </p:blipFill>
        <p:spPr bwMode="auto">
          <a:xfrm>
            <a:off x="2819400" y="384175"/>
            <a:ext cx="6324600" cy="75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046" name="Rectangle 6"/>
          <p:cNvSpPr>
            <a:spLocks noChangeArrowheads="1"/>
          </p:cNvSpPr>
          <p:nvPr/>
        </p:nvSpPr>
        <p:spPr bwMode="auto">
          <a:xfrm>
            <a:off x="0" y="1143000"/>
            <a:ext cx="9144000" cy="152400"/>
          </a:xfrm>
          <a:prstGeom prst="rect">
            <a:avLst/>
          </a:prstGeom>
          <a:solidFill>
            <a:srgbClr val="CD09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CD09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sz="1000" i="1" dirty="0">
                <a:solidFill>
                  <a:schemeClr val="bg1"/>
                </a:solidFill>
              </a:rPr>
              <a:t>Edgar Oberländer – Mitglied im Landesausschuss Recht, Steuern und Versicherung 			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251520" y="1556792"/>
            <a:ext cx="87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3600" b="1" dirty="0" smtClean="0"/>
          </a:p>
          <a:p>
            <a:endParaRPr lang="de-DE" sz="36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259413" y="1484784"/>
            <a:ext cx="878497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/>
              <a:t>Hinweise</a:t>
            </a:r>
          </a:p>
          <a:p>
            <a:endParaRPr lang="de-DE" sz="1600" b="1" dirty="0"/>
          </a:p>
          <a:p>
            <a:pPr algn="l"/>
            <a:r>
              <a:rPr lang="de-DE" sz="1400" b="1" dirty="0" smtClean="0"/>
              <a:t>Durch die Mittelverwendungsrechnung kann eine gemeinnützige Körperschaft ein vorhandenes Vereinsvermögen, sowie die tatsächliche Verwendung von Vereinsmitteln nachweisen.</a:t>
            </a:r>
          </a:p>
          <a:p>
            <a:pPr algn="l"/>
            <a:endParaRPr lang="de-DE" sz="1400" b="1" dirty="0"/>
          </a:p>
          <a:p>
            <a:pPr algn="l"/>
            <a:r>
              <a:rPr lang="de-DE" sz="1400" b="1" dirty="0" smtClean="0"/>
              <a:t>Für die Mittelverwendungsberechnung gilt das Zu- und Abflussprinzip des § 11 EStG. Danach sind Einnahmen und Ausgaben dem Kalenderjahr zuzurechnen, indem sie zugeflossen oder abgeflossen sind.</a:t>
            </a:r>
          </a:p>
          <a:p>
            <a:pPr algn="l"/>
            <a:endParaRPr lang="de-DE" sz="1400" b="1" dirty="0"/>
          </a:p>
          <a:p>
            <a:pPr algn="l"/>
            <a:r>
              <a:rPr lang="de-DE" sz="1400" b="1" dirty="0" smtClean="0"/>
              <a:t>Wird der Grundsatz der zweijährigen Mittelverwendung nicht beachtet droht der Verlust der Gemeinnützigkeit.</a:t>
            </a:r>
          </a:p>
          <a:p>
            <a:pPr algn="l"/>
            <a:r>
              <a:rPr lang="de-DE" sz="1400" b="1" dirty="0" smtClean="0"/>
              <a:t>oder</a:t>
            </a:r>
            <a:endParaRPr lang="de-DE" sz="1400" b="1" dirty="0"/>
          </a:p>
          <a:p>
            <a:pPr algn="l"/>
            <a:r>
              <a:rPr lang="de-DE" sz="1400" b="1" dirty="0" smtClean="0"/>
              <a:t>Das Finanzamt kann eine angemessene Frist zur Verwendung der Vereinsmittel setzen (§ 63 Absatz 4 Abgabenordnung – Kannvorschrift !). </a:t>
            </a:r>
            <a:endParaRPr lang="de-DE" sz="1400" b="1" dirty="0"/>
          </a:p>
        </p:txBody>
      </p:sp>
    </p:spTree>
    <p:extLst>
      <p:ext uri="{BB962C8B-B14F-4D97-AF65-F5344CB8AC3E}">
        <p14:creationId xmlns:p14="http://schemas.microsoft.com/office/powerpoint/2010/main" val="2093150621"/>
      </p:ext>
    </p:extLst>
  </p:cSld>
  <p:clrMapOvr>
    <a:masterClrMapping/>
  </p:clrMapOvr>
  <p:transition advTm="7728">
    <p:blind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Vorlage lsb h 051108">
  <a:themeElements>
    <a:clrScheme name="_Vorlage lsb 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_Vorlage lsb 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_Vorlage lsb 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Vorlage lsb 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Vorlage lsb 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Vorlage lsb 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Vorlage lsb 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Vorlage lsb 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Vorlage lsb 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Vorlage lsb 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Vorlage lsb 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Vorlage lsb 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Vorlage lsb 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Vorlage lsb 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_Vorlage lsb h 051108</Template>
  <TotalTime>0</TotalTime>
  <Words>188</Words>
  <Application>Microsoft Office PowerPoint</Application>
  <PresentationFormat>Bildschirmpräsentation (4:3)</PresentationFormat>
  <Paragraphs>66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7" baseType="lpstr">
      <vt:lpstr>Arial</vt:lpstr>
      <vt:lpstr>_Vorlage lsb h 051108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Edgar</dc:creator>
  <cp:lastModifiedBy>Edgar</cp:lastModifiedBy>
  <cp:revision>16</cp:revision>
  <dcterms:created xsi:type="dcterms:W3CDTF">2012-09-07T12:41:16Z</dcterms:created>
  <dcterms:modified xsi:type="dcterms:W3CDTF">2018-11-23T06:34:11Z</dcterms:modified>
</cp:coreProperties>
</file>