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4" r:id="rId2"/>
    <p:sldId id="268" r:id="rId3"/>
    <p:sldId id="265" r:id="rId4"/>
    <p:sldId id="274" r:id="rId5"/>
    <p:sldId id="266" r:id="rId6"/>
    <p:sldId id="269" r:id="rId7"/>
    <p:sldId id="270" r:id="rId8"/>
    <p:sldId id="275" r:id="rId9"/>
    <p:sldId id="271" r:id="rId10"/>
    <p:sldId id="272" r:id="rId11"/>
    <p:sldId id="276" r:id="rId12"/>
    <p:sldId id="273" r:id="rId13"/>
  </p:sldIdLst>
  <p:sldSz cx="9144000" cy="6858000" type="screen4x3"/>
  <p:notesSz cx="6889750" cy="10018713"/>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433" autoAdjust="0"/>
  </p:normalViewPr>
  <p:slideViewPr>
    <p:cSldViewPr showGuides="1">
      <p:cViewPr varScale="1">
        <p:scale>
          <a:sx n="115" d="100"/>
          <a:sy n="115" d="100"/>
        </p:scale>
        <p:origin x="149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6088" cy="501650"/>
          </a:xfrm>
          <a:prstGeom prst="rect">
            <a:avLst/>
          </a:prstGeom>
        </p:spPr>
        <p:txBody>
          <a:bodyPr vert="horz" lIns="96616" tIns="48308" rIns="96616" bIns="48308" rtlCol="0"/>
          <a:lstStyle>
            <a:lvl1pPr algn="l" eaLnBrk="1" hangingPunct="1">
              <a:defRPr sz="1300">
                <a:latin typeface="Arial" charset="0"/>
              </a:defRPr>
            </a:lvl1pPr>
          </a:lstStyle>
          <a:p>
            <a:pPr>
              <a:defRPr/>
            </a:pPr>
            <a:endParaRPr lang="de-DE"/>
          </a:p>
        </p:txBody>
      </p:sp>
      <p:sp>
        <p:nvSpPr>
          <p:cNvPr id="3" name="Datumsplatzhalter 2"/>
          <p:cNvSpPr>
            <a:spLocks noGrp="1"/>
          </p:cNvSpPr>
          <p:nvPr>
            <p:ph type="dt" idx="1"/>
          </p:nvPr>
        </p:nvSpPr>
        <p:spPr>
          <a:xfrm>
            <a:off x="3902075" y="0"/>
            <a:ext cx="2986088" cy="501650"/>
          </a:xfrm>
          <a:prstGeom prst="rect">
            <a:avLst/>
          </a:prstGeom>
        </p:spPr>
        <p:txBody>
          <a:bodyPr vert="horz" lIns="96616" tIns="48308" rIns="96616" bIns="48308" rtlCol="0"/>
          <a:lstStyle>
            <a:lvl1pPr algn="r" eaLnBrk="1" hangingPunct="1">
              <a:defRPr sz="1300">
                <a:latin typeface="Arial" charset="0"/>
              </a:defRPr>
            </a:lvl1pPr>
          </a:lstStyle>
          <a:p>
            <a:pPr>
              <a:defRPr/>
            </a:pPr>
            <a:fld id="{BEEC25C0-7A3F-4D76-9D3F-C4C3230AFA01}" type="datetimeFigureOut">
              <a:rPr lang="de-DE"/>
              <a:pPr>
                <a:defRPr/>
              </a:pPr>
              <a:t>08.06.2020</a:t>
            </a:fld>
            <a:endParaRPr lang="de-DE"/>
          </a:p>
        </p:txBody>
      </p:sp>
      <p:sp>
        <p:nvSpPr>
          <p:cNvPr id="4" name="Folienbildplatzhalter 3"/>
          <p:cNvSpPr>
            <a:spLocks noGrp="1" noRot="1" noChangeAspect="1"/>
          </p:cNvSpPr>
          <p:nvPr>
            <p:ph type="sldImg" idx="2"/>
          </p:nvPr>
        </p:nvSpPr>
        <p:spPr>
          <a:xfrm>
            <a:off x="939800" y="750888"/>
            <a:ext cx="5010150" cy="3757612"/>
          </a:xfrm>
          <a:prstGeom prst="rect">
            <a:avLst/>
          </a:prstGeom>
          <a:noFill/>
          <a:ln w="12700">
            <a:solidFill>
              <a:prstClr val="black"/>
            </a:solidFill>
          </a:ln>
        </p:spPr>
        <p:txBody>
          <a:bodyPr vert="horz" lIns="96616" tIns="48308" rIns="96616" bIns="48308" rtlCol="0" anchor="ctr"/>
          <a:lstStyle/>
          <a:p>
            <a:pPr lvl="0"/>
            <a:endParaRPr lang="de-DE" noProof="0" smtClean="0"/>
          </a:p>
        </p:txBody>
      </p:sp>
      <p:sp>
        <p:nvSpPr>
          <p:cNvPr id="5" name="Notizenplatzhalter 4"/>
          <p:cNvSpPr>
            <a:spLocks noGrp="1"/>
          </p:cNvSpPr>
          <p:nvPr>
            <p:ph type="body" sz="quarter" idx="3"/>
          </p:nvPr>
        </p:nvSpPr>
        <p:spPr>
          <a:xfrm>
            <a:off x="688975" y="4759325"/>
            <a:ext cx="5511800" cy="4508500"/>
          </a:xfrm>
          <a:prstGeom prst="rect">
            <a:avLst/>
          </a:prstGeom>
        </p:spPr>
        <p:txBody>
          <a:bodyPr vert="horz" lIns="96616" tIns="48308" rIns="96616" bIns="48308"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515475"/>
            <a:ext cx="2986088" cy="501650"/>
          </a:xfrm>
          <a:prstGeom prst="rect">
            <a:avLst/>
          </a:prstGeom>
        </p:spPr>
        <p:txBody>
          <a:bodyPr vert="horz" lIns="96616" tIns="48308" rIns="96616" bIns="48308" rtlCol="0" anchor="b"/>
          <a:lstStyle>
            <a:lvl1pPr algn="l" eaLnBrk="1" hangingPunct="1">
              <a:defRPr sz="1300">
                <a:latin typeface="Arial" charset="0"/>
              </a:defRPr>
            </a:lvl1pPr>
          </a:lstStyle>
          <a:p>
            <a:pPr>
              <a:defRPr/>
            </a:pPr>
            <a:endParaRPr lang="de-DE"/>
          </a:p>
        </p:txBody>
      </p:sp>
      <p:sp>
        <p:nvSpPr>
          <p:cNvPr id="7" name="Foliennummernplatzhalter 6"/>
          <p:cNvSpPr>
            <a:spLocks noGrp="1"/>
          </p:cNvSpPr>
          <p:nvPr>
            <p:ph type="sldNum" sz="quarter" idx="5"/>
          </p:nvPr>
        </p:nvSpPr>
        <p:spPr>
          <a:xfrm>
            <a:off x="3902075" y="9515475"/>
            <a:ext cx="2986088" cy="501650"/>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lvl1pPr>
          </a:lstStyle>
          <a:p>
            <a:pPr>
              <a:defRPr/>
            </a:pPr>
            <a:fld id="{3181A44F-E8FB-4CD5-B293-7C3B5BEE87A5}"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05E860-1290-4510-9567-B4A4B35F1212}" type="slidenum">
              <a:rPr lang="de-DE" altLang="de-DE" sz="1300" smtClean="0">
                <a:latin typeface="Arial" panose="020B0604020202020204" pitchFamily="34" charset="0"/>
              </a:rPr>
              <a:pPr>
                <a:spcBef>
                  <a:spcPct val="0"/>
                </a:spcBef>
              </a:pPr>
              <a:t>1</a:t>
            </a:fld>
            <a:endParaRPr lang="de-DE" altLang="de-DE" sz="1300" smtClean="0">
              <a:latin typeface="Arial" panose="020B0604020202020204" pitchFamily="34" charset="0"/>
            </a:endParaRPr>
          </a:p>
        </p:txBody>
      </p:sp>
      <p:sp>
        <p:nvSpPr>
          <p:cNvPr id="409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34B687-0BD3-4924-9B82-D2DE25AA70EE}" type="slidenum">
              <a:rPr lang="de-DE" altLang="de-DE" sz="1300" smtClean="0">
                <a:latin typeface="Arial" panose="020B0604020202020204" pitchFamily="34" charset="0"/>
              </a:rPr>
              <a:pPr>
                <a:spcBef>
                  <a:spcPct val="0"/>
                </a:spcBef>
              </a:pPr>
              <a:t>10</a:t>
            </a:fld>
            <a:endParaRPr lang="de-DE" altLang="de-DE" sz="1300" smtClean="0">
              <a:latin typeface="Arial" panose="020B0604020202020204" pitchFamily="34" charset="0"/>
            </a:endParaRPr>
          </a:p>
        </p:txBody>
      </p:sp>
      <p:sp>
        <p:nvSpPr>
          <p:cNvPr id="22531"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4551D31-84D2-43DC-ACED-C75FF8AF59BD}" type="slidenum">
              <a:rPr lang="de-DE" altLang="de-DE" sz="1300" smtClean="0">
                <a:latin typeface="Arial" panose="020B0604020202020204" pitchFamily="34" charset="0"/>
              </a:rPr>
              <a:pPr>
                <a:spcBef>
                  <a:spcPct val="0"/>
                </a:spcBef>
              </a:pPr>
              <a:t>11</a:t>
            </a:fld>
            <a:endParaRPr lang="de-DE" altLang="de-DE" sz="1300" smtClean="0">
              <a:latin typeface="Arial" panose="020B0604020202020204" pitchFamily="34" charset="0"/>
            </a:endParaRPr>
          </a:p>
        </p:txBody>
      </p:sp>
      <p:sp>
        <p:nvSpPr>
          <p:cNvPr id="2457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542491-E233-4934-9B45-CD60FE49762A}" type="slidenum">
              <a:rPr lang="de-DE" altLang="de-DE" sz="1300" smtClean="0">
                <a:latin typeface="Arial" panose="020B0604020202020204" pitchFamily="34" charset="0"/>
              </a:rPr>
              <a:pPr>
                <a:spcBef>
                  <a:spcPct val="0"/>
                </a:spcBef>
              </a:pPr>
              <a:t>12</a:t>
            </a:fld>
            <a:endParaRPr lang="de-DE" altLang="de-DE" sz="1300" smtClean="0">
              <a:latin typeface="Arial" panose="020B0604020202020204" pitchFamily="34" charset="0"/>
            </a:endParaRPr>
          </a:p>
        </p:txBody>
      </p:sp>
      <p:sp>
        <p:nvSpPr>
          <p:cNvPr id="2662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ABED06-797F-4180-89E1-28F8EBF838F7}" type="slidenum">
              <a:rPr lang="de-DE" altLang="de-DE" sz="1300" smtClean="0">
                <a:latin typeface="Arial" panose="020B0604020202020204" pitchFamily="34" charset="0"/>
              </a:rPr>
              <a:pPr>
                <a:spcBef>
                  <a:spcPct val="0"/>
                </a:spcBef>
              </a:pPr>
              <a:t>2</a:t>
            </a:fld>
            <a:endParaRPr lang="de-DE" altLang="de-DE" sz="1300" smtClean="0">
              <a:latin typeface="Arial" panose="020B0604020202020204" pitchFamily="34" charset="0"/>
            </a:endParaRPr>
          </a:p>
        </p:txBody>
      </p:sp>
      <p:sp>
        <p:nvSpPr>
          <p:cNvPr id="614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E98A9E-3CD9-4B39-9647-87EEC17F7366}" type="slidenum">
              <a:rPr lang="de-DE" altLang="de-DE" sz="1300" smtClean="0">
                <a:latin typeface="Arial" panose="020B0604020202020204" pitchFamily="34" charset="0"/>
              </a:rPr>
              <a:pPr>
                <a:spcBef>
                  <a:spcPct val="0"/>
                </a:spcBef>
              </a:pPr>
              <a:t>3</a:t>
            </a:fld>
            <a:endParaRPr lang="de-DE" altLang="de-DE" sz="1300" smtClean="0">
              <a:latin typeface="Arial" panose="020B0604020202020204" pitchFamily="34" charset="0"/>
            </a:endParaRPr>
          </a:p>
        </p:txBody>
      </p:sp>
      <p:sp>
        <p:nvSpPr>
          <p:cNvPr id="819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3DCBAC-8BAA-4FBB-97A8-93C2B312AA15}" type="slidenum">
              <a:rPr lang="de-DE" altLang="de-DE" sz="1300" smtClean="0">
                <a:latin typeface="Arial" panose="020B0604020202020204" pitchFamily="34" charset="0"/>
              </a:rPr>
              <a:pPr>
                <a:spcBef>
                  <a:spcPct val="0"/>
                </a:spcBef>
              </a:pPr>
              <a:t>4</a:t>
            </a:fld>
            <a:endParaRPr lang="de-DE" altLang="de-DE" sz="1300" smtClean="0">
              <a:latin typeface="Arial" panose="020B0604020202020204" pitchFamily="34" charset="0"/>
            </a:endParaRPr>
          </a:p>
        </p:txBody>
      </p:sp>
      <p:sp>
        <p:nvSpPr>
          <p:cNvPr id="10243"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01B1C83-67BE-45C0-A74A-812D71DC64D5}" type="slidenum">
              <a:rPr lang="de-DE" altLang="de-DE" sz="1300" smtClean="0">
                <a:latin typeface="Arial" panose="020B0604020202020204" pitchFamily="34" charset="0"/>
              </a:rPr>
              <a:pPr>
                <a:spcBef>
                  <a:spcPct val="0"/>
                </a:spcBef>
              </a:pPr>
              <a:t>5</a:t>
            </a:fld>
            <a:endParaRPr lang="de-DE" altLang="de-DE" sz="1300" smtClean="0">
              <a:latin typeface="Arial" panose="020B0604020202020204" pitchFamily="34" charset="0"/>
            </a:endParaRPr>
          </a:p>
        </p:txBody>
      </p:sp>
      <p:sp>
        <p:nvSpPr>
          <p:cNvPr id="12291"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E00C57-2D1B-408A-B36D-53BCCF7F2C8C}" type="slidenum">
              <a:rPr lang="de-DE" altLang="de-DE" sz="1300" smtClean="0">
                <a:latin typeface="Arial" panose="020B0604020202020204" pitchFamily="34" charset="0"/>
              </a:rPr>
              <a:pPr>
                <a:spcBef>
                  <a:spcPct val="0"/>
                </a:spcBef>
              </a:pPr>
              <a:t>6</a:t>
            </a:fld>
            <a:endParaRPr lang="de-DE" altLang="de-DE" sz="1300" smtClean="0">
              <a:latin typeface="Arial" panose="020B0604020202020204" pitchFamily="34" charset="0"/>
            </a:endParaRPr>
          </a:p>
        </p:txBody>
      </p:sp>
      <p:sp>
        <p:nvSpPr>
          <p:cNvPr id="1433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8EF5E3-EFC0-4FD7-A6C9-4B2119ABEE44}" type="slidenum">
              <a:rPr lang="de-DE" altLang="de-DE" sz="1300" smtClean="0">
                <a:latin typeface="Arial" panose="020B0604020202020204" pitchFamily="34" charset="0"/>
              </a:rPr>
              <a:pPr>
                <a:spcBef>
                  <a:spcPct val="0"/>
                </a:spcBef>
              </a:pPr>
              <a:t>7</a:t>
            </a:fld>
            <a:endParaRPr lang="de-DE" altLang="de-DE" sz="1300" smtClean="0">
              <a:latin typeface="Arial" panose="020B0604020202020204" pitchFamily="34" charset="0"/>
            </a:endParaRPr>
          </a:p>
        </p:txBody>
      </p:sp>
      <p:sp>
        <p:nvSpPr>
          <p:cNvPr id="1638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F761AC-8E6F-404A-AE35-106B322E7386}" type="slidenum">
              <a:rPr lang="de-DE" altLang="de-DE" sz="1300" smtClean="0">
                <a:latin typeface="Arial" panose="020B0604020202020204" pitchFamily="34" charset="0"/>
              </a:rPr>
              <a:pPr>
                <a:spcBef>
                  <a:spcPct val="0"/>
                </a:spcBef>
              </a:pPr>
              <a:t>8</a:t>
            </a:fld>
            <a:endParaRPr lang="de-DE" altLang="de-DE" sz="1300" smtClean="0">
              <a:latin typeface="Arial" panose="020B0604020202020204" pitchFamily="34" charset="0"/>
            </a:endParaRPr>
          </a:p>
        </p:txBody>
      </p:sp>
      <p:sp>
        <p:nvSpPr>
          <p:cNvPr id="1843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90688"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098AC0-9576-4B96-98B4-D944B1383382}" type="slidenum">
              <a:rPr lang="de-DE" altLang="de-DE" sz="1300" smtClean="0">
                <a:latin typeface="Arial" panose="020B0604020202020204" pitchFamily="34" charset="0"/>
              </a:rPr>
              <a:pPr>
                <a:spcBef>
                  <a:spcPct val="0"/>
                </a:spcBef>
              </a:pPr>
              <a:t>9</a:t>
            </a:fld>
            <a:endParaRPr lang="de-DE" altLang="de-DE" sz="1300" smtClean="0">
              <a:latin typeface="Arial" panose="020B0604020202020204" pitchFamily="34" charset="0"/>
            </a:endParaRPr>
          </a:p>
        </p:txBody>
      </p:sp>
      <p:sp>
        <p:nvSpPr>
          <p:cNvPr id="20483"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0727E88-D946-4AA4-BD0C-E9DF4809785E}" type="slidenum">
              <a:rPr lang="de-DE" altLang="de-DE"/>
              <a:pPr>
                <a:defRPr/>
              </a:pPr>
              <a:t>‹Nr.›</a:t>
            </a:fld>
            <a:endParaRPr lang="de-DE" altLang="de-DE"/>
          </a:p>
        </p:txBody>
      </p:sp>
    </p:spTree>
    <p:extLst>
      <p:ext uri="{BB962C8B-B14F-4D97-AF65-F5344CB8AC3E}">
        <p14:creationId xmlns:p14="http://schemas.microsoft.com/office/powerpoint/2010/main" val="1385904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FE466018-7033-421B-A666-E339EF379867}" type="slidenum">
              <a:rPr lang="de-DE" altLang="de-DE"/>
              <a:pPr>
                <a:defRPr/>
              </a:pPr>
              <a:t>‹Nr.›</a:t>
            </a:fld>
            <a:endParaRPr lang="de-DE" altLang="de-DE"/>
          </a:p>
        </p:txBody>
      </p:sp>
    </p:spTree>
    <p:extLst>
      <p:ext uri="{BB962C8B-B14F-4D97-AF65-F5344CB8AC3E}">
        <p14:creationId xmlns:p14="http://schemas.microsoft.com/office/powerpoint/2010/main" val="3278005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1D8128FD-9E7B-4FCB-9564-CAE0A7E5E0E0}" type="slidenum">
              <a:rPr lang="de-DE" altLang="de-DE"/>
              <a:pPr>
                <a:defRPr/>
              </a:pPr>
              <a:t>‹Nr.›</a:t>
            </a:fld>
            <a:endParaRPr lang="de-DE" altLang="de-DE"/>
          </a:p>
        </p:txBody>
      </p:sp>
    </p:spTree>
    <p:extLst>
      <p:ext uri="{BB962C8B-B14F-4D97-AF65-F5344CB8AC3E}">
        <p14:creationId xmlns:p14="http://schemas.microsoft.com/office/powerpoint/2010/main" val="1253995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90043399-6CD2-431B-BD4C-4C1368142771}" type="slidenum">
              <a:rPr lang="de-DE" altLang="de-DE"/>
              <a:pPr>
                <a:defRPr/>
              </a:pPr>
              <a:t>‹Nr.›</a:t>
            </a:fld>
            <a:endParaRPr lang="de-DE" altLang="de-DE"/>
          </a:p>
        </p:txBody>
      </p:sp>
    </p:spTree>
    <p:extLst>
      <p:ext uri="{BB962C8B-B14F-4D97-AF65-F5344CB8AC3E}">
        <p14:creationId xmlns:p14="http://schemas.microsoft.com/office/powerpoint/2010/main" val="853137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80305B94-B2D5-4C62-95DD-85415E60A97F}" type="slidenum">
              <a:rPr lang="de-DE" altLang="de-DE"/>
              <a:pPr>
                <a:defRPr/>
              </a:pPr>
              <a:t>‹Nr.›</a:t>
            </a:fld>
            <a:endParaRPr lang="de-DE" altLang="de-DE"/>
          </a:p>
        </p:txBody>
      </p:sp>
    </p:spTree>
    <p:extLst>
      <p:ext uri="{BB962C8B-B14F-4D97-AF65-F5344CB8AC3E}">
        <p14:creationId xmlns:p14="http://schemas.microsoft.com/office/powerpoint/2010/main" val="1994528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F53DFA6-F6BA-4253-AE35-585F8D2BF16A}" type="slidenum">
              <a:rPr lang="de-DE" altLang="de-DE"/>
              <a:pPr>
                <a:defRPr/>
              </a:pPr>
              <a:t>‹Nr.›</a:t>
            </a:fld>
            <a:endParaRPr lang="de-DE" altLang="de-DE"/>
          </a:p>
        </p:txBody>
      </p:sp>
    </p:spTree>
    <p:extLst>
      <p:ext uri="{BB962C8B-B14F-4D97-AF65-F5344CB8AC3E}">
        <p14:creationId xmlns:p14="http://schemas.microsoft.com/office/powerpoint/2010/main" val="1226955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5DBD10B6-FF00-41DF-89B7-0B3A7499B3DB}" type="slidenum">
              <a:rPr lang="de-DE" altLang="de-DE"/>
              <a:pPr>
                <a:defRPr/>
              </a:pPr>
              <a:t>‹Nr.›</a:t>
            </a:fld>
            <a:endParaRPr lang="de-DE" altLang="de-DE"/>
          </a:p>
        </p:txBody>
      </p:sp>
    </p:spTree>
    <p:extLst>
      <p:ext uri="{BB962C8B-B14F-4D97-AF65-F5344CB8AC3E}">
        <p14:creationId xmlns:p14="http://schemas.microsoft.com/office/powerpoint/2010/main" val="1522540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C2904292-40A4-44FD-8359-0251FBF1A42D}" type="slidenum">
              <a:rPr lang="de-DE" altLang="de-DE"/>
              <a:pPr>
                <a:defRPr/>
              </a:pPr>
              <a:t>‹Nr.›</a:t>
            </a:fld>
            <a:endParaRPr lang="de-DE" altLang="de-DE"/>
          </a:p>
        </p:txBody>
      </p:sp>
    </p:spTree>
    <p:extLst>
      <p:ext uri="{BB962C8B-B14F-4D97-AF65-F5344CB8AC3E}">
        <p14:creationId xmlns:p14="http://schemas.microsoft.com/office/powerpoint/2010/main" val="318001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C0A5CA6A-F440-4FE3-B464-7835D921C758}" type="slidenum">
              <a:rPr lang="de-DE" altLang="de-DE"/>
              <a:pPr>
                <a:defRPr/>
              </a:pPr>
              <a:t>‹Nr.›</a:t>
            </a:fld>
            <a:endParaRPr lang="de-DE" altLang="de-DE"/>
          </a:p>
        </p:txBody>
      </p:sp>
    </p:spTree>
    <p:extLst>
      <p:ext uri="{BB962C8B-B14F-4D97-AF65-F5344CB8AC3E}">
        <p14:creationId xmlns:p14="http://schemas.microsoft.com/office/powerpoint/2010/main" val="354125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33DF18C7-AA84-4381-A112-3FC2191273D6}" type="slidenum">
              <a:rPr lang="de-DE" altLang="de-DE"/>
              <a:pPr>
                <a:defRPr/>
              </a:pPr>
              <a:t>‹Nr.›</a:t>
            </a:fld>
            <a:endParaRPr lang="de-DE" altLang="de-DE"/>
          </a:p>
        </p:txBody>
      </p:sp>
    </p:spTree>
    <p:extLst>
      <p:ext uri="{BB962C8B-B14F-4D97-AF65-F5344CB8AC3E}">
        <p14:creationId xmlns:p14="http://schemas.microsoft.com/office/powerpoint/2010/main" val="3761547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EA5A4C8C-36D9-4F5A-A83B-1939B22FE810}" type="slidenum">
              <a:rPr lang="de-DE" altLang="de-DE"/>
              <a:pPr>
                <a:defRPr/>
              </a:pPr>
              <a:t>‹Nr.›</a:t>
            </a:fld>
            <a:endParaRPr lang="de-DE" altLang="de-DE"/>
          </a:p>
        </p:txBody>
      </p:sp>
    </p:spTree>
    <p:extLst>
      <p:ext uri="{BB962C8B-B14F-4D97-AF65-F5344CB8AC3E}">
        <p14:creationId xmlns:p14="http://schemas.microsoft.com/office/powerpoint/2010/main" val="169286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de-D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de-D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DA7505F-2658-4C14-A081-CA5F28CFBBEA}"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3075"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3076"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3079"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3080" name="Text Box 8"/>
          <p:cNvSpPr txBox="1">
            <a:spLocks noChangeArrowheads="1"/>
          </p:cNvSpPr>
          <p:nvPr/>
        </p:nvSpPr>
        <p:spPr bwMode="auto">
          <a:xfrm>
            <a:off x="304800" y="1676400"/>
            <a:ext cx="851535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de-DE" altLang="de-DE" sz="4400" b="1"/>
          </a:p>
          <a:p>
            <a:pPr algn="ctr" eaLnBrk="1" hangingPunct="1">
              <a:spcBef>
                <a:spcPct val="0"/>
              </a:spcBef>
              <a:buFontTx/>
              <a:buNone/>
            </a:pPr>
            <a:r>
              <a:rPr lang="de-DE" altLang="de-DE" sz="3600" b="1"/>
              <a:t>Steuererleichterungen </a:t>
            </a:r>
          </a:p>
          <a:p>
            <a:pPr algn="ctr" eaLnBrk="1" hangingPunct="1">
              <a:spcBef>
                <a:spcPct val="0"/>
              </a:spcBef>
              <a:buFontTx/>
              <a:buNone/>
            </a:pPr>
            <a:r>
              <a:rPr lang="de-DE" altLang="de-DE" sz="3600" b="1"/>
              <a:t>für gemeinnützige Vereine in der Corona-Krise</a:t>
            </a:r>
          </a:p>
          <a:p>
            <a:pPr algn="ctr" eaLnBrk="1" hangingPunct="1">
              <a:spcBef>
                <a:spcPct val="0"/>
              </a:spcBef>
              <a:buFontTx/>
              <a:buNone/>
            </a:pPr>
            <a:endParaRPr lang="de-DE" altLang="de-DE" sz="3600" b="1"/>
          </a:p>
          <a:p>
            <a:pPr algn="ctr" eaLnBrk="1" hangingPunct="1">
              <a:spcBef>
                <a:spcPct val="0"/>
              </a:spcBef>
              <a:buFontTx/>
              <a:buNone/>
            </a:pPr>
            <a:endParaRPr lang="de-DE" altLang="de-DE" sz="3600" b="1"/>
          </a:p>
          <a:p>
            <a:pPr eaLnBrk="1" hangingPunct="1">
              <a:spcBef>
                <a:spcPct val="0"/>
              </a:spcBef>
              <a:buFontTx/>
              <a:buNone/>
            </a:pPr>
            <a:endParaRPr lang="de-DE" altLang="de-DE" sz="1200" b="1"/>
          </a:p>
          <a:p>
            <a:pPr eaLnBrk="1" hangingPunct="1">
              <a:spcBef>
                <a:spcPct val="0"/>
              </a:spcBef>
              <a:buFontTx/>
              <a:buNone/>
            </a:pPr>
            <a:endParaRPr lang="de-DE" altLang="de-DE" sz="1200" b="1"/>
          </a:p>
          <a:p>
            <a:pPr eaLnBrk="1" hangingPunct="1">
              <a:spcBef>
                <a:spcPct val="0"/>
              </a:spcBef>
              <a:buFontTx/>
              <a:buNone/>
            </a:pPr>
            <a:endParaRPr lang="de-DE" altLang="de-DE" sz="1200" b="1"/>
          </a:p>
          <a:p>
            <a:pPr eaLnBrk="1" hangingPunct="1">
              <a:spcBef>
                <a:spcPct val="0"/>
              </a:spcBef>
              <a:buFontTx/>
              <a:buNone/>
            </a:pPr>
            <a:endParaRPr lang="de-DE" altLang="de-DE" sz="1200" b="1"/>
          </a:p>
          <a:p>
            <a:pPr eaLnBrk="1" hangingPunct="1">
              <a:spcBef>
                <a:spcPct val="0"/>
              </a:spcBef>
              <a:buFontTx/>
              <a:buNone/>
            </a:pPr>
            <a:endParaRPr lang="de-DE" altLang="de-DE" sz="1200" b="1"/>
          </a:p>
          <a:p>
            <a:pPr eaLnBrk="1" hangingPunct="1">
              <a:spcBef>
                <a:spcPct val="0"/>
              </a:spcBef>
              <a:buFontTx/>
              <a:buNone/>
            </a:pPr>
            <a:r>
              <a:rPr lang="de-DE" altLang="de-DE" sz="1200" b="1"/>
              <a:t>Referent: Edgar Oberländer, Vorsitzender Landesausschuss Recht, Steuern und Versicherung des LSBH</a:t>
            </a:r>
          </a:p>
        </p:txBody>
      </p:sp>
    </p:spTree>
  </p:cSld>
  <p:clrMapOvr>
    <a:masterClrMapping/>
  </p:clrMapOvr>
  <p:transition advTm="772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21507"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21508"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21511"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2" name="Textfeld 1"/>
          <p:cNvSpPr txBox="1"/>
          <p:nvPr/>
        </p:nvSpPr>
        <p:spPr>
          <a:xfrm>
            <a:off x="179388" y="1557338"/>
            <a:ext cx="8640762" cy="2308225"/>
          </a:xfrm>
          <a:prstGeom prst="rect">
            <a:avLst/>
          </a:prstGeom>
          <a:noFill/>
        </p:spPr>
        <p:txBody>
          <a:bodyPr>
            <a:spAutoFit/>
          </a:bodyPr>
          <a:lstStyle/>
          <a:p>
            <a:pPr algn="ctr">
              <a:defRPr/>
            </a:pPr>
            <a:r>
              <a:rPr lang="de-DE" b="1" u="sng" dirty="0"/>
              <a:t>Übungsleiter- und Ehrenamtspauschale</a:t>
            </a:r>
          </a:p>
          <a:p>
            <a:pPr algn="ctr">
              <a:defRPr/>
            </a:pPr>
            <a:endParaRPr lang="de-DE" b="1" u="sng" dirty="0"/>
          </a:p>
          <a:p>
            <a:pPr marL="285750" indent="-285750">
              <a:buFont typeface="Arial" panose="020B0604020202020204" pitchFamily="34" charset="0"/>
              <a:buChar char="•"/>
              <a:defRPr/>
            </a:pPr>
            <a:r>
              <a:rPr lang="de-DE" b="1" dirty="0"/>
              <a:t>Zahlungen des Vereins im Rahmen der Übungsleiter- und Ehrenamtspauschale sind auch in der Zeit der Corona-Krise möglich, obwohl die Ausübung der Tätigkeit untersagt ist bzw. war.</a:t>
            </a:r>
          </a:p>
          <a:p>
            <a:pPr marL="285750" indent="-285750">
              <a:buFont typeface="Arial" panose="020B0604020202020204" pitchFamily="34" charset="0"/>
              <a:buChar char="•"/>
              <a:defRPr/>
            </a:pPr>
            <a:endParaRPr lang="de-DE" b="1" dirty="0"/>
          </a:p>
          <a:p>
            <a:pPr marL="285750" indent="-285750">
              <a:buFont typeface="Arial" panose="020B0604020202020204" pitchFamily="34" charset="0"/>
              <a:buChar char="•"/>
              <a:defRPr/>
            </a:pPr>
            <a:r>
              <a:rPr lang="de-DE" b="1" dirty="0"/>
              <a:t>Zahlungen an andere Honorarkräfte des Verein sind durch das BMF-Schreiben vom 09.04.2020 nicht abschließend geklärt.</a:t>
            </a:r>
          </a:p>
        </p:txBody>
      </p:sp>
    </p:spTree>
  </p:cSld>
  <p:clrMapOvr>
    <a:masterClrMapping/>
  </p:clrMapOvr>
  <p:transition advTm="7728"/>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23555"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23556"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23559"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2" name="Textfeld 1"/>
          <p:cNvSpPr txBox="1"/>
          <p:nvPr/>
        </p:nvSpPr>
        <p:spPr>
          <a:xfrm>
            <a:off x="179388" y="1557338"/>
            <a:ext cx="8640762" cy="4308475"/>
          </a:xfrm>
          <a:prstGeom prst="rect">
            <a:avLst/>
          </a:prstGeom>
          <a:noFill/>
        </p:spPr>
        <p:txBody>
          <a:bodyPr>
            <a:spAutoFit/>
          </a:bodyPr>
          <a:lstStyle/>
          <a:p>
            <a:pPr algn="ctr">
              <a:defRPr/>
            </a:pPr>
            <a:r>
              <a:rPr lang="de-DE" b="1" u="sng" dirty="0"/>
              <a:t>Änderungen der Umsatzsteuersätze</a:t>
            </a:r>
          </a:p>
          <a:p>
            <a:pPr algn="ctr">
              <a:defRPr/>
            </a:pPr>
            <a:endParaRPr lang="de-DE" b="1" u="sng" dirty="0"/>
          </a:p>
          <a:p>
            <a:pPr marL="285750" indent="-285750">
              <a:buFont typeface="Arial" panose="020B0604020202020204" pitchFamily="34" charset="0"/>
              <a:buChar char="•"/>
              <a:defRPr/>
            </a:pPr>
            <a:r>
              <a:rPr lang="de-DE" sz="1400" b="1" dirty="0"/>
              <a:t>Neue Umsatzsteuersätze für den Zeitraum 01.07.2020 bis 31.12.2020</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Umsatzsteuersätze:    Regelsteuersatz 	          = 16 %</a:t>
            </a:r>
            <a:br>
              <a:rPr lang="de-DE" sz="1400" b="1" dirty="0"/>
            </a:br>
            <a:r>
              <a:rPr lang="de-DE" sz="1400" b="1" dirty="0"/>
              <a:t>		       ermäßigter Steuersatz  =   5 %</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Maßgebend für die Anwendung des (Corona) Umsatzsteuersatzes ist der Zeitpunkt der Ausführung des Umsatzes (der Lieferung oder sonstigen Leistung, Lieferzeitpunkt oder Zeitpunkt der Ausführung der Tätigkeit bei der sonstigen Leistung).</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Dauerkarten:</a:t>
            </a:r>
            <a:br>
              <a:rPr lang="de-DE" sz="1400" b="1" dirty="0"/>
            </a:br>
            <a:r>
              <a:rPr lang="de-DE" sz="1400" b="1" dirty="0"/>
              <a:t>Dauerkarten stellen nach herrschender Meinung Vorauszahlungen für eine einheitliche Leistung dar. </a:t>
            </a:r>
            <a:br>
              <a:rPr lang="de-DE" sz="1400" b="1" dirty="0"/>
            </a:br>
            <a:r>
              <a:rPr lang="de-DE" sz="1400" b="1" dirty="0"/>
              <a:t>Bei Zahlung zu Beginn der Leistungszeitraums entsteht die Umsatzsteuer aufgrund der Vereinnahmung (Zahlung im Zeitraum 01.01.2020 bis 30.06.2020 kein (Corona) Umsatzsteuersatz. Bei Zahlung am Ende des Leistungszeitraums (01.07.2020 bis 31.12.2020) dann (Corona) Umsatzsteuersatz.</a:t>
            </a:r>
            <a:br>
              <a:rPr lang="de-DE" sz="1400" b="1" dirty="0"/>
            </a:br>
            <a:endParaRPr lang="de-DE" sz="1400" b="1" dirty="0"/>
          </a:p>
        </p:txBody>
      </p:sp>
    </p:spTree>
  </p:cSld>
  <p:clrMapOvr>
    <a:masterClrMapping/>
  </p:clrMapOvr>
  <p:transition advTm="772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25603"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25604"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285750" indent="-2857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pPr>
            <a:endParaRPr lang="de-DE" altLang="de-DE" sz="1800" b="1"/>
          </a:p>
        </p:txBody>
      </p:sp>
      <p:sp>
        <p:nvSpPr>
          <p:cNvPr id="25607"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2" name="Textfeld 1"/>
          <p:cNvSpPr txBox="1"/>
          <p:nvPr/>
        </p:nvSpPr>
        <p:spPr>
          <a:xfrm>
            <a:off x="179388" y="1412875"/>
            <a:ext cx="8785225" cy="3692525"/>
          </a:xfrm>
          <a:prstGeom prst="rect">
            <a:avLst/>
          </a:prstGeom>
          <a:noFill/>
        </p:spPr>
        <p:txBody>
          <a:bodyPr>
            <a:spAutoFit/>
          </a:bodyPr>
          <a:lstStyle/>
          <a:p>
            <a:pPr algn="ctr">
              <a:defRPr/>
            </a:pPr>
            <a:r>
              <a:rPr lang="de-DE" b="1" u="sng" dirty="0"/>
              <a:t>Weitere Steuererleichterungen im Rahmen einer Steuerpflicht</a:t>
            </a:r>
          </a:p>
          <a:p>
            <a:pPr algn="ctr">
              <a:defRPr/>
            </a:pPr>
            <a:endParaRPr lang="de-DE" b="1" u="sng" dirty="0"/>
          </a:p>
          <a:p>
            <a:pPr algn="ctr">
              <a:defRPr/>
            </a:pPr>
            <a:endParaRPr lang="de-DE" b="1" u="sng" dirty="0"/>
          </a:p>
          <a:p>
            <a:pPr marL="285750" indent="-285750">
              <a:buFont typeface="Arial" panose="020B0604020202020204" pitchFamily="34" charset="0"/>
              <a:buChar char="•"/>
              <a:defRPr/>
            </a:pPr>
            <a:r>
              <a:rPr lang="de-DE" b="1" dirty="0"/>
              <a:t>Herabsetzungen von Körperschaftsteuer- Vorauszahlungen</a:t>
            </a:r>
          </a:p>
          <a:p>
            <a:pPr marL="285750" indent="-285750">
              <a:buFont typeface="Arial" panose="020B0604020202020204" pitchFamily="34" charset="0"/>
              <a:buChar char="•"/>
              <a:defRPr/>
            </a:pPr>
            <a:endParaRPr lang="de-DE" b="1" dirty="0"/>
          </a:p>
          <a:p>
            <a:pPr marL="285750" indent="-285750">
              <a:buFont typeface="Arial" panose="020B0604020202020204" pitchFamily="34" charset="0"/>
              <a:buChar char="•"/>
              <a:defRPr/>
            </a:pPr>
            <a:r>
              <a:rPr lang="de-DE" b="1" dirty="0"/>
              <a:t>Herabsetzung von Vorauszahlungen zur Gewerbesteuer</a:t>
            </a:r>
          </a:p>
          <a:p>
            <a:pPr marL="285750" indent="-285750">
              <a:buFont typeface="Arial" panose="020B0604020202020204" pitchFamily="34" charset="0"/>
              <a:buChar char="•"/>
              <a:defRPr/>
            </a:pPr>
            <a:endParaRPr lang="de-DE" b="1" dirty="0"/>
          </a:p>
          <a:p>
            <a:pPr marL="285750" indent="-285750">
              <a:buFont typeface="Arial" panose="020B0604020202020204" pitchFamily="34" charset="0"/>
              <a:buChar char="•"/>
              <a:defRPr/>
            </a:pPr>
            <a:r>
              <a:rPr lang="de-DE" b="1" dirty="0"/>
              <a:t>Entlastungen bei der Umsatzsteuer</a:t>
            </a:r>
          </a:p>
          <a:p>
            <a:pPr marL="285750" indent="-285750">
              <a:buFont typeface="Arial" panose="020B0604020202020204" pitchFamily="34" charset="0"/>
              <a:buChar char="•"/>
              <a:defRPr/>
            </a:pPr>
            <a:endParaRPr lang="de-DE" b="1" dirty="0"/>
          </a:p>
          <a:p>
            <a:pPr marL="285750" indent="-285750">
              <a:buFont typeface="Arial" panose="020B0604020202020204" pitchFamily="34" charset="0"/>
              <a:buChar char="•"/>
              <a:defRPr/>
            </a:pPr>
            <a:r>
              <a:rPr lang="de-DE" b="1" dirty="0"/>
              <a:t>Antrag auf Stundung von Steuerzahlungen</a:t>
            </a:r>
          </a:p>
          <a:p>
            <a:pPr marL="285750" indent="-285750">
              <a:buFont typeface="Arial" panose="020B0604020202020204" pitchFamily="34" charset="0"/>
              <a:buChar char="•"/>
              <a:defRPr/>
            </a:pPr>
            <a:endParaRPr lang="de-DE" b="1" dirty="0"/>
          </a:p>
          <a:p>
            <a:pPr marL="285750" indent="-285750">
              <a:buFont typeface="Arial" panose="020B0604020202020204" pitchFamily="34" charset="0"/>
              <a:buChar char="•"/>
              <a:defRPr/>
            </a:pPr>
            <a:r>
              <a:rPr lang="de-DE" b="1" dirty="0"/>
              <a:t>Verzicht von Vollstreckungsmaßnahmen</a:t>
            </a:r>
          </a:p>
          <a:p>
            <a:pPr algn="ctr">
              <a:defRPr/>
            </a:pPr>
            <a:endParaRPr lang="de-DE" b="1" u="sng" dirty="0"/>
          </a:p>
        </p:txBody>
      </p:sp>
    </p:spTree>
  </p:cSld>
  <p:clrMapOvr>
    <a:masterClrMapping/>
  </p:clrMapOvr>
  <p:transition advTm="7728"/>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5123"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5124"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5127"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2" name="Rechteck 1"/>
          <p:cNvSpPr/>
          <p:nvPr/>
        </p:nvSpPr>
        <p:spPr>
          <a:xfrm>
            <a:off x="539750" y="1690688"/>
            <a:ext cx="7848600"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b="1" dirty="0">
                <a:solidFill>
                  <a:schemeClr val="tx1"/>
                </a:solidFill>
              </a:rPr>
              <a:t>Tätigkeitsbereiche gemeinnütziger Vereine</a:t>
            </a:r>
          </a:p>
        </p:txBody>
      </p:sp>
      <p:sp>
        <p:nvSpPr>
          <p:cNvPr id="3" name="Rechteck 2"/>
          <p:cNvSpPr/>
          <p:nvPr/>
        </p:nvSpPr>
        <p:spPr>
          <a:xfrm>
            <a:off x="304800" y="3165475"/>
            <a:ext cx="2106613" cy="719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b="1" dirty="0">
                <a:solidFill>
                  <a:schemeClr val="tx1"/>
                </a:solidFill>
              </a:rPr>
              <a:t>Ideeller</a:t>
            </a:r>
          </a:p>
          <a:p>
            <a:pPr algn="ctr">
              <a:defRPr/>
            </a:pPr>
            <a:r>
              <a:rPr lang="de-DE" b="1" dirty="0">
                <a:solidFill>
                  <a:schemeClr val="tx1"/>
                </a:solidFill>
              </a:rPr>
              <a:t>Tätigkeitsbereich</a:t>
            </a:r>
          </a:p>
        </p:txBody>
      </p:sp>
      <p:sp>
        <p:nvSpPr>
          <p:cNvPr id="12" name="Rechteck 11"/>
          <p:cNvSpPr/>
          <p:nvPr/>
        </p:nvSpPr>
        <p:spPr>
          <a:xfrm>
            <a:off x="6732588" y="3165475"/>
            <a:ext cx="2082800" cy="719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b="1" dirty="0">
                <a:solidFill>
                  <a:schemeClr val="tx1"/>
                </a:solidFill>
              </a:rPr>
              <a:t>wirtschaftlicher</a:t>
            </a:r>
          </a:p>
          <a:p>
            <a:pPr algn="ctr">
              <a:defRPr/>
            </a:pPr>
            <a:r>
              <a:rPr lang="de-DE" b="1" dirty="0">
                <a:solidFill>
                  <a:schemeClr val="tx1"/>
                </a:solidFill>
              </a:rPr>
              <a:t>Geschäftsbetrieb</a:t>
            </a:r>
          </a:p>
        </p:txBody>
      </p:sp>
      <p:sp>
        <p:nvSpPr>
          <p:cNvPr id="13" name="Rechteck 12"/>
          <p:cNvSpPr/>
          <p:nvPr/>
        </p:nvSpPr>
        <p:spPr>
          <a:xfrm>
            <a:off x="4621213" y="3165475"/>
            <a:ext cx="1928812" cy="719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b="1" dirty="0">
                <a:solidFill>
                  <a:schemeClr val="tx1"/>
                </a:solidFill>
              </a:rPr>
              <a:t>gemeinnütziger</a:t>
            </a:r>
          </a:p>
          <a:p>
            <a:pPr algn="ctr">
              <a:defRPr/>
            </a:pPr>
            <a:r>
              <a:rPr lang="de-DE" b="1" dirty="0">
                <a:solidFill>
                  <a:schemeClr val="tx1"/>
                </a:solidFill>
              </a:rPr>
              <a:t>Zweckbetrieb</a:t>
            </a:r>
          </a:p>
        </p:txBody>
      </p:sp>
      <p:sp>
        <p:nvSpPr>
          <p:cNvPr id="14" name="Rechteck 13"/>
          <p:cNvSpPr/>
          <p:nvPr/>
        </p:nvSpPr>
        <p:spPr>
          <a:xfrm>
            <a:off x="2641600" y="4627563"/>
            <a:ext cx="6173788" cy="719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b="1" dirty="0">
                <a:solidFill>
                  <a:schemeClr val="tx1"/>
                </a:solidFill>
              </a:rPr>
              <a:t>Unternehmerischer Bereich</a:t>
            </a:r>
          </a:p>
        </p:txBody>
      </p:sp>
      <p:sp>
        <p:nvSpPr>
          <p:cNvPr id="15" name="Rechteck 14"/>
          <p:cNvSpPr/>
          <p:nvPr/>
        </p:nvSpPr>
        <p:spPr>
          <a:xfrm>
            <a:off x="2641600" y="3165475"/>
            <a:ext cx="1749425"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b="1" dirty="0">
                <a:solidFill>
                  <a:schemeClr val="tx1"/>
                </a:solidFill>
              </a:rPr>
              <a:t>Vermögens-</a:t>
            </a:r>
          </a:p>
          <a:p>
            <a:pPr algn="ctr">
              <a:defRPr/>
            </a:pPr>
            <a:r>
              <a:rPr lang="de-DE" b="1" dirty="0" err="1">
                <a:solidFill>
                  <a:schemeClr val="tx1"/>
                </a:solidFill>
              </a:rPr>
              <a:t>verwaltung</a:t>
            </a:r>
            <a:endParaRPr lang="de-DE" b="1" dirty="0">
              <a:solidFill>
                <a:schemeClr val="tx1"/>
              </a:solidFill>
            </a:endParaRPr>
          </a:p>
        </p:txBody>
      </p:sp>
      <p:sp>
        <p:nvSpPr>
          <p:cNvPr id="16" name="Rechteck 15"/>
          <p:cNvSpPr/>
          <p:nvPr/>
        </p:nvSpPr>
        <p:spPr>
          <a:xfrm>
            <a:off x="304800" y="4638675"/>
            <a:ext cx="2106613"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600" b="1" dirty="0">
                <a:solidFill>
                  <a:schemeClr val="tx1"/>
                </a:solidFill>
              </a:rPr>
              <a:t>nicht</a:t>
            </a:r>
          </a:p>
          <a:p>
            <a:pPr algn="ctr">
              <a:defRPr/>
            </a:pPr>
            <a:r>
              <a:rPr lang="de-DE" sz="1600" b="1" dirty="0">
                <a:solidFill>
                  <a:schemeClr val="tx1"/>
                </a:solidFill>
              </a:rPr>
              <a:t>unternehmerischer</a:t>
            </a:r>
          </a:p>
          <a:p>
            <a:pPr algn="ctr">
              <a:defRPr/>
            </a:pPr>
            <a:r>
              <a:rPr lang="de-DE" sz="1600" b="1" dirty="0">
                <a:solidFill>
                  <a:schemeClr val="tx1"/>
                </a:solidFill>
              </a:rPr>
              <a:t>Bereich</a:t>
            </a:r>
          </a:p>
        </p:txBody>
      </p:sp>
    </p:spTree>
  </p:cSld>
  <p:clrMapOvr>
    <a:masterClrMapping/>
  </p:clrMapOvr>
  <p:transition advTm="7728"/>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7171"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7172"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7175"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7176" name="Textfeld 1"/>
          <p:cNvSpPr txBox="1">
            <a:spLocks noChangeArrowheads="1"/>
          </p:cNvSpPr>
          <p:nvPr/>
        </p:nvSpPr>
        <p:spPr bwMode="auto">
          <a:xfrm>
            <a:off x="179388" y="1484313"/>
            <a:ext cx="8785225"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1400" b="1"/>
              <a:t>                           </a:t>
            </a:r>
            <a:r>
              <a:rPr lang="de-DE" altLang="de-DE" sz="1600" b="1" u="sng"/>
              <a:t>Regelfall</a:t>
            </a:r>
            <a:r>
              <a:rPr lang="de-DE" altLang="de-DE" sz="1400" b="1" u="sng"/>
              <a:t> </a:t>
            </a:r>
            <a:r>
              <a:rPr lang="de-DE" altLang="de-DE" sz="1400" b="1"/>
              <a:t>                                                                           </a:t>
            </a:r>
            <a:r>
              <a:rPr lang="de-DE" altLang="de-DE" sz="1600" b="1" u="sng"/>
              <a:t>Corona-Krise</a:t>
            </a:r>
          </a:p>
          <a:p>
            <a:pPr>
              <a:spcBef>
                <a:spcPct val="0"/>
              </a:spcBef>
              <a:buFontTx/>
              <a:buNone/>
            </a:pPr>
            <a:endParaRPr lang="de-DE" altLang="de-DE" sz="1400" b="1"/>
          </a:p>
          <a:p>
            <a:pPr>
              <a:spcBef>
                <a:spcPct val="0"/>
              </a:spcBef>
              <a:buFontTx/>
              <a:buNone/>
            </a:pPr>
            <a:r>
              <a:rPr lang="de-DE" altLang="de-DE" sz="1400" b="1"/>
              <a:t>Tätigkeit des gemeinnützigen Vereins                            Tätigkeiten des gemeinnützigen Vereins auch                     </a:t>
            </a:r>
            <a:br>
              <a:rPr lang="de-DE" altLang="de-DE" sz="1400" b="1"/>
            </a:br>
            <a:r>
              <a:rPr lang="de-DE" altLang="de-DE" sz="1400" b="1"/>
              <a:t>ist auf den Satzungszweck begrenzt                               außerhalb des Satzungszwecks bis 31.12.2020</a:t>
            </a:r>
            <a:br>
              <a:rPr lang="de-DE" altLang="de-DE" sz="1400" b="1"/>
            </a:br>
            <a:r>
              <a:rPr lang="de-DE" altLang="de-DE" sz="1400" b="1"/>
              <a:t>					möglich</a:t>
            </a:r>
          </a:p>
          <a:p>
            <a:pPr>
              <a:spcBef>
                <a:spcPct val="0"/>
              </a:spcBef>
              <a:buFontTx/>
              <a:buNone/>
            </a:pPr>
            <a:endParaRPr lang="de-DE" altLang="de-DE" sz="1400" b="1"/>
          </a:p>
          <a:p>
            <a:pPr>
              <a:spcBef>
                <a:spcPct val="0"/>
              </a:spcBef>
              <a:buFontTx/>
              <a:buNone/>
            </a:pPr>
            <a:r>
              <a:rPr lang="de-DE" altLang="de-DE" sz="1400" b="1"/>
              <a:t>Mittelverwendung nur im Rahmen des	                   Mittelverwendung auch außerhalb des Satzungszwecks Förderung des Sports		Satzungszwecks bis 31.12.2020 zulässig</a:t>
            </a:r>
            <a:br>
              <a:rPr lang="de-DE" altLang="de-DE" sz="1400" b="1"/>
            </a:br>
            <a:r>
              <a:rPr lang="de-DE" altLang="de-DE" sz="1400" b="1"/>
              <a:t>möglich	</a:t>
            </a:r>
          </a:p>
          <a:p>
            <a:pPr>
              <a:spcBef>
                <a:spcPct val="0"/>
              </a:spcBef>
              <a:buFontTx/>
              <a:buNone/>
            </a:pPr>
            <a:endParaRPr lang="de-DE" altLang="de-DE" sz="1400" b="1"/>
          </a:p>
          <a:p>
            <a:pPr>
              <a:spcBef>
                <a:spcPct val="0"/>
              </a:spcBef>
              <a:buFontTx/>
              <a:buNone/>
            </a:pPr>
            <a:endParaRPr lang="de-DE" altLang="de-DE" sz="1400" b="1"/>
          </a:p>
          <a:p>
            <a:pPr>
              <a:spcBef>
                <a:spcPct val="0"/>
              </a:spcBef>
              <a:buFontTx/>
              <a:buNone/>
            </a:pPr>
            <a:r>
              <a:rPr lang="de-DE" altLang="de-DE" sz="1400" b="1"/>
              <a:t>Spenden dürfen nur für den Satzungszweck	Spendenaktionen und Mittelweitergabe für	</a:t>
            </a:r>
            <a:br>
              <a:rPr lang="de-DE" altLang="de-DE" sz="1400" b="1"/>
            </a:br>
            <a:r>
              <a:rPr lang="de-DE" altLang="de-DE" sz="1400" b="1"/>
              <a:t>verwendet werden				Hilfe für von der Corona-Krise Betroffene</a:t>
            </a:r>
            <a:br>
              <a:rPr lang="de-DE" altLang="de-DE" sz="1400" b="1"/>
            </a:br>
            <a:r>
              <a:rPr lang="de-DE" altLang="de-DE" sz="1400" b="1"/>
              <a:t>					Personen bis zum 31.12.2020</a:t>
            </a:r>
          </a:p>
          <a:p>
            <a:pPr>
              <a:spcBef>
                <a:spcPct val="0"/>
              </a:spcBef>
              <a:buFontTx/>
              <a:buNone/>
            </a:pPr>
            <a:endParaRPr lang="de-DE" altLang="de-DE" sz="1400" b="1"/>
          </a:p>
          <a:p>
            <a:pPr>
              <a:spcBef>
                <a:spcPct val="0"/>
              </a:spcBef>
              <a:buFontTx/>
              <a:buNone/>
            </a:pPr>
            <a:endParaRPr lang="de-DE" altLang="de-DE" sz="1400" b="1"/>
          </a:p>
          <a:p>
            <a:pPr>
              <a:spcBef>
                <a:spcPct val="0"/>
              </a:spcBef>
              <a:buFontTx/>
              <a:buNone/>
            </a:pPr>
            <a:r>
              <a:rPr lang="de-DE" altLang="de-DE" sz="1400" b="1"/>
              <a:t>					Spendenbescheinigungen für nicht erstattete</a:t>
            </a:r>
            <a:br>
              <a:rPr lang="de-DE" altLang="de-DE" sz="1400" b="1"/>
            </a:br>
            <a:r>
              <a:rPr lang="de-DE" altLang="de-DE" sz="1400" b="1"/>
              <a:t>					Dauerkarten und Eintrittskarten möglich</a:t>
            </a:r>
          </a:p>
          <a:p>
            <a:pPr>
              <a:spcBef>
                <a:spcPct val="0"/>
              </a:spcBef>
              <a:buFontTx/>
              <a:buNone/>
            </a:pPr>
            <a:endParaRPr lang="de-DE" altLang="de-DE" sz="1400" b="1"/>
          </a:p>
          <a:p>
            <a:pPr>
              <a:spcBef>
                <a:spcPct val="0"/>
              </a:spcBef>
              <a:buFontTx/>
              <a:buNone/>
            </a:pPr>
            <a:endParaRPr lang="de-DE" altLang="de-DE" sz="1400" b="1"/>
          </a:p>
          <a:p>
            <a:pPr>
              <a:spcBef>
                <a:spcPct val="0"/>
              </a:spcBef>
              <a:buFontTx/>
              <a:buNone/>
            </a:pPr>
            <a:r>
              <a:rPr lang="de-DE" altLang="de-DE" sz="1400" b="1"/>
              <a:t>Zahlung von Kurzarbeitergeld nicht zulässig	Zahlung von Kurzarbeitergeld bis zu 80% bzw. 					87% des Nettolohns bis zum 31.12.2020.</a:t>
            </a:r>
            <a:br>
              <a:rPr lang="de-DE" altLang="de-DE" sz="1400" b="1"/>
            </a:br>
            <a:r>
              <a:rPr lang="de-DE" altLang="de-DE" sz="1400" b="1"/>
              <a:t>					100%tige Zahlung unzulässig</a:t>
            </a:r>
          </a:p>
          <a:p>
            <a:pPr>
              <a:spcBef>
                <a:spcPct val="0"/>
              </a:spcBef>
              <a:buFontTx/>
              <a:buNone/>
            </a:pPr>
            <a:endParaRPr lang="de-DE" altLang="de-DE" sz="1400" b="1"/>
          </a:p>
          <a:p>
            <a:pPr>
              <a:spcBef>
                <a:spcPct val="0"/>
              </a:spcBef>
              <a:buFontTx/>
              <a:buNone/>
            </a:pPr>
            <a:endParaRPr lang="de-DE" altLang="de-DE" sz="1400" b="1"/>
          </a:p>
          <a:p>
            <a:pPr>
              <a:spcBef>
                <a:spcPct val="0"/>
              </a:spcBef>
              <a:buFontTx/>
              <a:buNone/>
            </a:pPr>
            <a:r>
              <a:rPr lang="de-DE" altLang="de-DE" sz="1400" b="1"/>
              <a:t>			</a:t>
            </a:r>
          </a:p>
        </p:txBody>
      </p:sp>
    </p:spTree>
  </p:cSld>
  <p:clrMapOvr>
    <a:masterClrMapping/>
  </p:clrMapOvr>
  <p:transition advTm="7728"/>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9219"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9220"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9223"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9224" name="Textfeld 1"/>
          <p:cNvSpPr txBox="1">
            <a:spLocks noChangeArrowheads="1"/>
          </p:cNvSpPr>
          <p:nvPr/>
        </p:nvSpPr>
        <p:spPr bwMode="auto">
          <a:xfrm>
            <a:off x="179388" y="1484313"/>
            <a:ext cx="878522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1400" b="1"/>
              <a:t>                           </a:t>
            </a:r>
            <a:r>
              <a:rPr lang="de-DE" altLang="de-DE" sz="1600" b="1" u="sng"/>
              <a:t>Regelfall</a:t>
            </a:r>
            <a:r>
              <a:rPr lang="de-DE" altLang="de-DE" sz="1400" b="1" u="sng"/>
              <a:t> </a:t>
            </a:r>
            <a:r>
              <a:rPr lang="de-DE" altLang="de-DE" sz="1400" b="1"/>
              <a:t>                                                                           </a:t>
            </a:r>
            <a:r>
              <a:rPr lang="de-DE" altLang="de-DE" sz="1600" b="1" u="sng"/>
              <a:t>Corona-Krise</a:t>
            </a:r>
          </a:p>
          <a:p>
            <a:pPr>
              <a:spcBef>
                <a:spcPct val="0"/>
              </a:spcBef>
              <a:buFontTx/>
              <a:buNone/>
            </a:pPr>
            <a:endParaRPr lang="de-DE" altLang="de-DE" sz="1400" b="1"/>
          </a:p>
          <a:p>
            <a:pPr>
              <a:spcBef>
                <a:spcPct val="0"/>
              </a:spcBef>
              <a:buFontTx/>
              <a:buNone/>
            </a:pPr>
            <a:r>
              <a:rPr lang="de-DE" altLang="de-DE" sz="1400" b="1"/>
              <a:t>Übungsleiter- und Ehrenamtspauschale nur	Fortsetzung der Zahlungen für Übungsleiter-</a:t>
            </a:r>
            <a:br>
              <a:rPr lang="de-DE" altLang="de-DE" sz="1400" b="1"/>
            </a:br>
            <a:r>
              <a:rPr lang="de-DE" altLang="de-DE" sz="1400" b="1"/>
              <a:t>bei vorliegendem Rechtsgrund tatsächlicher 	und Ehrenamtspauschale zulässig, obwohl</a:t>
            </a:r>
            <a:br>
              <a:rPr lang="de-DE" altLang="de-DE" sz="1400" b="1"/>
            </a:br>
            <a:r>
              <a:rPr lang="de-DE" altLang="de-DE" sz="1400" b="1"/>
              <a:t>Ausübung der Tätigkeit			keine tatsächliche Tätigkeit ausgeübt werden</a:t>
            </a:r>
            <a:br>
              <a:rPr lang="de-DE" altLang="de-DE" sz="1400" b="1"/>
            </a:br>
            <a:r>
              <a:rPr lang="de-DE" altLang="de-DE" sz="1400" b="1"/>
              <a:t>					darf.</a:t>
            </a:r>
          </a:p>
          <a:p>
            <a:pPr>
              <a:spcBef>
                <a:spcPct val="0"/>
              </a:spcBef>
              <a:buFontTx/>
              <a:buNone/>
            </a:pPr>
            <a:endParaRPr lang="de-DE" altLang="de-DE" sz="1400" b="1"/>
          </a:p>
          <a:p>
            <a:pPr>
              <a:spcBef>
                <a:spcPct val="0"/>
              </a:spcBef>
              <a:buFontTx/>
              <a:buNone/>
            </a:pPr>
            <a:endParaRPr lang="de-DE" altLang="de-DE" sz="1400" b="1"/>
          </a:p>
          <a:p>
            <a:pPr>
              <a:spcBef>
                <a:spcPct val="0"/>
              </a:spcBef>
              <a:buFontTx/>
              <a:buNone/>
            </a:pPr>
            <a:endParaRPr lang="de-DE" altLang="de-DE" sz="1400" b="1"/>
          </a:p>
          <a:p>
            <a:pPr>
              <a:spcBef>
                <a:spcPct val="0"/>
              </a:spcBef>
              <a:buFontTx/>
              <a:buNone/>
            </a:pPr>
            <a:r>
              <a:rPr lang="de-DE" altLang="de-DE" sz="1400" b="1"/>
              <a:t>Verwendung projektbezogener Rücklagen		gebildete projektbezogene Rücklagen dürfen</a:t>
            </a:r>
            <a:br>
              <a:rPr lang="de-DE" altLang="de-DE" sz="1400" b="1"/>
            </a:br>
            <a:r>
              <a:rPr lang="de-DE" altLang="de-DE" sz="1400" b="1"/>
              <a:t>nur für das bezeichnete Projekt zulässig		zur Stärkung der Vereinsfinanzen unschädlich</a:t>
            </a:r>
            <a:br>
              <a:rPr lang="de-DE" altLang="de-DE" sz="1400" b="1"/>
            </a:br>
            <a:r>
              <a:rPr lang="de-DE" altLang="de-DE" sz="1400" b="1"/>
              <a:t>					aufgelöst werden</a:t>
            </a:r>
          </a:p>
          <a:p>
            <a:pPr>
              <a:spcBef>
                <a:spcPct val="0"/>
              </a:spcBef>
              <a:buFontTx/>
              <a:buNone/>
            </a:pPr>
            <a:endParaRPr lang="de-DE" altLang="de-DE" sz="1400" b="1"/>
          </a:p>
          <a:p>
            <a:pPr>
              <a:spcBef>
                <a:spcPct val="0"/>
              </a:spcBef>
              <a:buFontTx/>
              <a:buNone/>
            </a:pPr>
            <a:endParaRPr lang="de-DE" altLang="de-DE" sz="1400" b="1"/>
          </a:p>
          <a:p>
            <a:pPr>
              <a:spcBef>
                <a:spcPct val="0"/>
              </a:spcBef>
              <a:buFontTx/>
              <a:buNone/>
            </a:pPr>
            <a:r>
              <a:rPr lang="de-DE" altLang="de-DE" sz="1400" b="1"/>
              <a:t>Umsatzsteuersätze bis 30.06.2020		Umsatzsteuersätze 01.07.2020 bis 31.12.2020</a:t>
            </a:r>
            <a:br>
              <a:rPr lang="de-DE" altLang="de-DE" sz="1400" b="1"/>
            </a:br>
            <a:r>
              <a:rPr lang="de-DE" altLang="de-DE" sz="1400" b="1"/>
              <a:t>Regelsteuersatz = 19 %			Regelsteuersatz = 16 %</a:t>
            </a:r>
            <a:br>
              <a:rPr lang="de-DE" altLang="de-DE" sz="1400" b="1"/>
            </a:br>
            <a:r>
              <a:rPr lang="de-DE" altLang="de-DE" sz="1400" b="1"/>
              <a:t>ermäßigter Steuersatz = 7 %			ermäßigter Steuersatz = 5 %</a:t>
            </a:r>
          </a:p>
        </p:txBody>
      </p:sp>
    </p:spTree>
  </p:cSld>
  <p:clrMapOvr>
    <a:masterClrMapping/>
  </p:clrMapOvr>
  <p:transition advTm="7728"/>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1267"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11268"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1271"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2" name="Textfeld 1"/>
          <p:cNvSpPr txBox="1"/>
          <p:nvPr/>
        </p:nvSpPr>
        <p:spPr>
          <a:xfrm>
            <a:off x="250825" y="1557338"/>
            <a:ext cx="8569325" cy="5046662"/>
          </a:xfrm>
          <a:prstGeom prst="rect">
            <a:avLst/>
          </a:prstGeom>
          <a:noFill/>
        </p:spPr>
        <p:txBody>
          <a:bodyPr>
            <a:spAutoFit/>
          </a:bodyPr>
          <a:lstStyle/>
          <a:p>
            <a:pPr algn="ctr">
              <a:defRPr/>
            </a:pPr>
            <a:r>
              <a:rPr lang="de-DE" b="1" u="sng" dirty="0"/>
              <a:t>Tätigkeiten außerhalb des Satzungszwecks</a:t>
            </a:r>
          </a:p>
          <a:p>
            <a:pPr algn="ctr">
              <a:defRPr/>
            </a:pPr>
            <a:endParaRPr lang="de-DE" sz="1600" b="1" u="sng" dirty="0"/>
          </a:p>
          <a:p>
            <a:pPr marL="285750" indent="-285750">
              <a:buFont typeface="Arial" panose="020B0604020202020204" pitchFamily="34" charset="0"/>
              <a:buChar char="•"/>
              <a:defRPr/>
            </a:pPr>
            <a:r>
              <a:rPr lang="de-DE" sz="1600" b="1" dirty="0"/>
              <a:t>Einkaufsdienste oder vergleichbare Dienste für Personen, die von der Corona-Krise betroffen sind, sind für die Steuerbegünstigung des Vereins unschädlich.</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Einsatz von Vereinsmitglieder für o.a. Tätigkeiten.</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Erstattung von Auslagenersatz der den Vereinsmitgliedern für die o.a. Tätigkeiten entstanden sind, z.B. Fahrtkosten, Einsatz eigener Kfz.</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Spendenaktionen von gemeinnützigen Vereinen zur Förderung der Hilfe für von der Corona-Krise Betroffenen.</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Werden vom gemeinnützigen Verein entgeltlich Personal, Räumlichkeiten, Sachmittel oder andere Leistungen in Bereichen zur Verfügung gestellt, die für die Bewältigung von Auswirkungen der Corona-Krise notwendig sind, dürfen diese Betätigungen sowohl ertrags- als auch umsatzsteuerlich dem </a:t>
            </a:r>
            <a:r>
              <a:rPr lang="de-DE" sz="1600" b="1" dirty="0" err="1"/>
              <a:t>Zweckbetrioeb</a:t>
            </a:r>
            <a:r>
              <a:rPr lang="de-DE" sz="1600" b="1" dirty="0"/>
              <a:t> zugeordnet werden.</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endParaRPr lang="de-DE" sz="1600" b="1" dirty="0"/>
          </a:p>
        </p:txBody>
      </p:sp>
    </p:spTree>
  </p:cSld>
  <p:clrMapOvr>
    <a:masterClrMapping/>
  </p:clrMapOvr>
  <p:transition advTm="7728"/>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3315"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13316"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3319"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3" name="Textfeld 2"/>
          <p:cNvSpPr txBox="1"/>
          <p:nvPr/>
        </p:nvSpPr>
        <p:spPr>
          <a:xfrm>
            <a:off x="304800" y="1557338"/>
            <a:ext cx="8515350" cy="4092575"/>
          </a:xfrm>
          <a:prstGeom prst="rect">
            <a:avLst/>
          </a:prstGeom>
          <a:noFill/>
        </p:spPr>
        <p:txBody>
          <a:bodyPr>
            <a:spAutoFit/>
          </a:bodyPr>
          <a:lstStyle/>
          <a:p>
            <a:pPr algn="ctr">
              <a:defRPr/>
            </a:pPr>
            <a:r>
              <a:rPr lang="de-DE" b="1" u="sng" dirty="0"/>
              <a:t>Mittelverwendung</a:t>
            </a:r>
          </a:p>
          <a:p>
            <a:pPr algn="ctr">
              <a:defRPr/>
            </a:pPr>
            <a:endParaRPr lang="de-DE" b="1" u="sng" dirty="0"/>
          </a:p>
          <a:p>
            <a:pPr marL="285750" indent="-285750">
              <a:buFont typeface="Arial" panose="020B0604020202020204" pitchFamily="34" charset="0"/>
              <a:buChar char="•"/>
              <a:defRPr/>
            </a:pPr>
            <a:r>
              <a:rPr lang="de-DE" sz="1600" b="1" dirty="0"/>
              <a:t>Weitergabe von Vereinsmitteln an andere steuerbegünstigte/gemeinnützige Vereine zur Unterstützung zulässig.</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Unschädlich für die Gemeinnützigkeit ist auch die Mittelweitergabe von sonstigen Mitteln des Vereins, die nicht anderweitig gebunden sind, um damit Corona-Geschädigte zu unterstützen. Dies gilt auch für die Überlassung von Personal und Räumlichkeiten.</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Verluste aus steuerpflichtigen wirtschaftlichen Geschäftsbetrieben dürfen aus Mitteln des steuerfreien ideellen Tätigkeitsbereich ausgeglichen werden. Dies gilt jedoch nur für Verluste die in dem Zeitraum 11.03.2020 bis 31.12.2020 und nachweislich aufgrund der Corona-Krise entstanden sind.</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endParaRPr lang="de-DE" sz="1600" b="1" dirty="0"/>
          </a:p>
        </p:txBody>
      </p:sp>
    </p:spTree>
  </p:cSld>
  <p:clrMapOvr>
    <a:masterClrMapping/>
  </p:clrMapOvr>
  <p:transition advTm="772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5363"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15364"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5367"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2" name="Textfeld 1"/>
          <p:cNvSpPr txBox="1"/>
          <p:nvPr/>
        </p:nvSpPr>
        <p:spPr>
          <a:xfrm>
            <a:off x="304800" y="1484313"/>
            <a:ext cx="8515350" cy="5170487"/>
          </a:xfrm>
          <a:prstGeom prst="rect">
            <a:avLst/>
          </a:prstGeom>
          <a:noFill/>
        </p:spPr>
        <p:txBody>
          <a:bodyPr>
            <a:spAutoFit/>
          </a:bodyPr>
          <a:lstStyle/>
          <a:p>
            <a:pPr algn="ctr">
              <a:defRPr/>
            </a:pPr>
            <a:r>
              <a:rPr lang="de-DE" b="1" u="sng" dirty="0"/>
              <a:t>Sonderregelungen für Spenden</a:t>
            </a:r>
          </a:p>
          <a:p>
            <a:pPr algn="ctr">
              <a:defRPr/>
            </a:pPr>
            <a:endParaRPr lang="de-DE" b="1" u="sng" dirty="0"/>
          </a:p>
          <a:p>
            <a:pPr marL="285750" indent="-285750">
              <a:buFont typeface="Arial" panose="020B0604020202020204" pitchFamily="34" charset="0"/>
              <a:buChar char="•"/>
              <a:defRPr/>
            </a:pPr>
            <a:r>
              <a:rPr lang="de-DE" sz="1400" b="1" dirty="0"/>
              <a:t>Vereinfachter Spendennachweis für Hilfe in Katastrophenfällen auf Sonderkonten. Statt einer Zuwendungsbestätigung genügt ein Überweisung- oder Einzahlungsbeleg.</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Gemeinnützige Sportvereine dürfen Spenden die aus einer Sonderaktion eingeworben wurden, für die Corona-Hilfe verwenden, ohne dass dafür eine Satzungsänderung erforderlich ist.</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Bei der Förderung mildtätiger Zwecke, also Einzelpersonen oder Personengruppen wird die Bedürftigkeit von Personen in häuslicher Quarantäne, oder zum besonders gefährdeten Personenkreis unterstellt. Es bedarf keiner Nachweise.</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Bei Unterstützung finanzieller Art muss die wirtschaftliche Hilfsbedürftigkeit nachgewiesen werden.</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Die Unterstützung anderer gemeinnütziger Einrichtungen ist zulässig, wenn der Empfängerverein mildtätige Zwecke verfolgt, oder es sich um eine öffentliche Einrichtung handelt, die die Spenden an von der Corona-Krise Betroffene weiterleitet.</a:t>
            </a:r>
          </a:p>
          <a:p>
            <a:pPr marL="285750" indent="-285750">
              <a:buFont typeface="Arial" panose="020B0604020202020204" pitchFamily="34" charset="0"/>
              <a:buChar char="•"/>
              <a:defRPr/>
            </a:pPr>
            <a:endParaRPr lang="de-DE" sz="1400" b="1" dirty="0"/>
          </a:p>
          <a:p>
            <a:pPr marL="285750" indent="-285750">
              <a:buFont typeface="Arial" panose="020B0604020202020204" pitchFamily="34" charset="0"/>
              <a:buChar char="•"/>
              <a:defRPr/>
            </a:pPr>
            <a:r>
              <a:rPr lang="de-DE" sz="1400" b="1" dirty="0"/>
              <a:t>Die Ausstellung von Zuwendungsbestätigungen erfolgt durch den Verein, der die Spenden vereinnahmt hat. Hinweis auf die Sonderaktion „Corona-Hilfe“ ist zwingend erforderlich.</a:t>
            </a:r>
            <a:br>
              <a:rPr lang="de-DE" sz="1400" b="1" dirty="0"/>
            </a:br>
            <a:r>
              <a:rPr lang="de-DE" sz="1400" b="1" dirty="0"/>
              <a:t>„Es wird bestätigt, dass die Zuwendung nur zur Förderung mildtätiger Zwecke im Rahmen der Corona-Hilfe verwendet wird“.</a:t>
            </a:r>
          </a:p>
        </p:txBody>
      </p:sp>
    </p:spTree>
  </p:cSld>
  <p:clrMapOvr>
    <a:masterClrMapping/>
  </p:clrMapOvr>
  <p:transition advTm="772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7411"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17412"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7415"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17416" name="Textfeld 1"/>
          <p:cNvSpPr txBox="1">
            <a:spLocks noChangeArrowheads="1"/>
          </p:cNvSpPr>
          <p:nvPr/>
        </p:nvSpPr>
        <p:spPr bwMode="auto">
          <a:xfrm>
            <a:off x="304800" y="1484313"/>
            <a:ext cx="8515350" cy="366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de-DE" altLang="de-DE" b="1" u="sng"/>
              <a:t>Sonderregelungen für Spenden</a:t>
            </a:r>
          </a:p>
          <a:p>
            <a:endParaRPr lang="de-DE" altLang="de-DE" b="1" u="sng"/>
          </a:p>
          <a:p>
            <a:r>
              <a:rPr lang="de-DE" altLang="de-DE" sz="1400" b="1"/>
              <a:t>Viele Sportveranstaltungen müssen wegen der Corona-Krise abgesagt und bereits bezahlte Tickets erstattet werden.</a:t>
            </a:r>
            <a:br>
              <a:rPr lang="de-DE" altLang="de-DE" sz="1400" b="1"/>
            </a:br>
            <a:r>
              <a:rPr lang="de-DE" altLang="de-DE" sz="1400" b="1"/>
              <a:t>Verzichtet ein Ticketinhaber bei Absage der Sportveranstaltung schriftlich oder per E-Mail auf die Erstattung, kann der Verein ihm in dieser Höhe eine Spendenbescheinigung ausstellen</a:t>
            </a:r>
            <a:br>
              <a:rPr lang="de-DE" altLang="de-DE" sz="1400" b="1"/>
            </a:br>
            <a:r>
              <a:rPr lang="de-DE" altLang="de-DE" sz="1400" b="1"/>
              <a:t/>
            </a:r>
            <a:br>
              <a:rPr lang="de-DE" altLang="de-DE" sz="1400" b="1"/>
            </a:br>
            <a:r>
              <a:rPr lang="de-DE" altLang="de-DE" sz="1400" b="1"/>
              <a:t>Voraussetzungen:</a:t>
            </a:r>
            <a:br>
              <a:rPr lang="de-DE" altLang="de-DE" sz="1400" b="1"/>
            </a:br>
            <a:r>
              <a:rPr lang="de-DE" altLang="de-DE" sz="1400" b="1"/>
              <a:t>- die Veranstaltung wurden von einem gemeinnützigen Verein organisiert</a:t>
            </a:r>
            <a:br>
              <a:rPr lang="de-DE" altLang="de-DE" sz="1400" b="1"/>
            </a:br>
            <a:r>
              <a:rPr lang="de-DE" altLang="de-DE" sz="1400" b="1"/>
              <a:t>- die Spende wird zu steuerbegünstigten Zwecken verwendet</a:t>
            </a:r>
            <a:br>
              <a:rPr lang="de-DE" altLang="de-DE" sz="1400" b="1"/>
            </a:br>
            <a:r>
              <a:rPr lang="de-DE" altLang="de-DE" sz="1400" b="1"/>
              <a:t>- mit der Spende darf keine Gegenleistung verbunden sein. Die zusätzliche Ausstellung eines   </a:t>
            </a:r>
          </a:p>
          <a:p>
            <a:r>
              <a:rPr lang="de-DE" altLang="de-DE" sz="1400" b="1"/>
              <a:t>  Gutscheins oder ein Ticket für einen Ersatztermin ist schädlich.</a:t>
            </a:r>
          </a:p>
          <a:p>
            <a:endParaRPr lang="de-DE" altLang="de-DE" sz="1400" b="1"/>
          </a:p>
          <a:p>
            <a:r>
              <a:rPr lang="de-DE" altLang="de-DE" sz="1400" b="1"/>
              <a:t>Die Verzichtserklärung des Ticketinhabers ist den Vereinsunterlagen beizufügen.</a:t>
            </a:r>
          </a:p>
          <a:p>
            <a:endParaRPr lang="de-DE" altLang="de-DE" sz="1400" b="1"/>
          </a:p>
          <a:p>
            <a:r>
              <a:rPr lang="de-DE" altLang="de-DE" sz="1400" b="1"/>
              <a:t> </a:t>
            </a:r>
          </a:p>
        </p:txBody>
      </p:sp>
    </p:spTree>
  </p:cSld>
  <p:clrMapOvr>
    <a:masterClrMapping/>
  </p:clrMapOvr>
  <p:transition advTm="772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752600" y="685800"/>
            <a:ext cx="7391400" cy="304800"/>
          </a:xfrm>
          <a:prstGeom prst="rect">
            <a:avLst/>
          </a:prstGeom>
          <a:gradFill rotWithShape="0">
            <a:gsLst>
              <a:gs pos="0">
                <a:schemeClr val="bg1"/>
              </a:gs>
              <a:gs pos="100000">
                <a:srgbClr val="CD092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9459" name="Rectangle 3"/>
          <p:cNvSpPr>
            <a:spLocks noChangeArrowheads="1"/>
          </p:cNvSpPr>
          <p:nvPr/>
        </p:nvSpPr>
        <p:spPr bwMode="auto">
          <a:xfrm>
            <a:off x="0" y="67056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pic>
        <p:nvPicPr>
          <p:cNvPr id="19460" name="Picture 4" descr="Logo_lsbh_4c"/>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52400"/>
            <a:ext cx="2260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Web_Banner"/>
          <p:cNvPicPr>
            <a:picLocks noChangeAspect="1" noChangeArrowheads="1"/>
          </p:cNvPicPr>
          <p:nvPr/>
        </p:nvPicPr>
        <p:blipFill>
          <a:blip r:embed="rId4">
            <a:extLst>
              <a:ext uri="{28A0092B-C50C-407E-A947-70E740481C1C}">
                <a14:useLocalDpi xmlns:a14="http://schemas.microsoft.com/office/drawing/2010/main" val="0"/>
              </a:ext>
            </a:extLst>
          </a:blip>
          <a:srcRect l="13135" t="16879" r="2089" b="61465"/>
          <a:stretch>
            <a:fillRect/>
          </a:stretch>
        </p:blipFill>
        <p:spPr bwMode="auto">
          <a:xfrm>
            <a:off x="2819400" y="384175"/>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6"/>
          <p:cNvSpPr>
            <a:spLocks noChangeArrowheads="1"/>
          </p:cNvSpPr>
          <p:nvPr/>
        </p:nvSpPr>
        <p:spPr bwMode="auto">
          <a:xfrm>
            <a:off x="0" y="1143000"/>
            <a:ext cx="9144000" cy="1524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800"/>
          </a:p>
        </p:txBody>
      </p:sp>
      <p:sp>
        <p:nvSpPr>
          <p:cNvPr id="19463" name="Rectangle 7"/>
          <p:cNvSpPr>
            <a:spLocks noChangeArrowheads="1"/>
          </p:cNvSpPr>
          <p:nvPr/>
        </p:nvSpPr>
        <p:spPr bwMode="auto">
          <a:xfrm>
            <a:off x="0" y="6629400"/>
            <a:ext cx="9144000" cy="228600"/>
          </a:xfrm>
          <a:prstGeom prst="rect">
            <a:avLst/>
          </a:prstGeom>
          <a:solidFill>
            <a:srgbClr val="CD09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000" i="1">
              <a:solidFill>
                <a:schemeClr val="bg1"/>
              </a:solidFill>
            </a:endParaRPr>
          </a:p>
        </p:txBody>
      </p:sp>
      <p:sp>
        <p:nvSpPr>
          <p:cNvPr id="2" name="Textfeld 1"/>
          <p:cNvSpPr txBox="1"/>
          <p:nvPr/>
        </p:nvSpPr>
        <p:spPr>
          <a:xfrm>
            <a:off x="304800" y="1484313"/>
            <a:ext cx="8443913" cy="4648200"/>
          </a:xfrm>
          <a:prstGeom prst="rect">
            <a:avLst/>
          </a:prstGeom>
          <a:noFill/>
        </p:spPr>
        <p:txBody>
          <a:bodyPr>
            <a:spAutoFit/>
          </a:bodyPr>
          <a:lstStyle/>
          <a:p>
            <a:pPr algn="ctr">
              <a:defRPr/>
            </a:pPr>
            <a:r>
              <a:rPr lang="de-DE" b="1" u="sng" dirty="0"/>
              <a:t>Zahlung von Kurzarbeitergeld vorerst bis zum 31.12.2020</a:t>
            </a:r>
          </a:p>
          <a:p>
            <a:pPr algn="ctr">
              <a:defRPr/>
            </a:pPr>
            <a:endParaRPr lang="de-DE" b="1" u="sng" dirty="0"/>
          </a:p>
          <a:p>
            <a:pPr marL="285750" indent="-285750">
              <a:buFont typeface="Arial" panose="020B0604020202020204" pitchFamily="34" charset="0"/>
              <a:buChar char="•"/>
              <a:defRPr/>
            </a:pPr>
            <a:r>
              <a:rPr lang="de-DE" sz="1600" b="1" dirty="0"/>
              <a:t>Zahlung von Kurzarbeitergeld an Beschäftigte nur unter der Voraussetzung, dass Überstunden und Zeitguthaben abgebaut wurden.</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Höhe des Kurzarbeitergeld in der Regel 60% bzw. (67% bei Eltern mit mindestens einem Kind) des Nettolohns. Erhöhung durch Beschluss der Bundesregierung auf 80% bzw. (87 % bei Eltern mit mindestens einem Kind).</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Zahlungen von Kurzarbeitergeld in Höhe von 100% des Nettolohns ist nicht zulässig.</a:t>
            </a:r>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endParaRPr lang="de-DE" sz="1600" b="1" dirty="0"/>
          </a:p>
          <a:p>
            <a:pPr marL="285750" indent="-285750">
              <a:buFont typeface="Arial" panose="020B0604020202020204" pitchFamily="34" charset="0"/>
              <a:buChar char="•"/>
              <a:defRPr/>
            </a:pPr>
            <a:r>
              <a:rPr lang="de-DE" sz="1600" b="1" dirty="0"/>
              <a:t>Beihilfen und Unterstützungen bis zu 1.500 € , die der Verein seinen Arbeitnehmers in der Zeit vom 01.03.2020 bis 31.12.2020 aufgrund der Corona-Krise extra zahlt, sind steuerfrei</a:t>
            </a:r>
          </a:p>
          <a:p>
            <a:pPr marL="285750" indent="-285750">
              <a:buFont typeface="Arial" panose="020B0604020202020204" pitchFamily="34" charset="0"/>
              <a:buChar char="•"/>
              <a:defRPr/>
            </a:pPr>
            <a:endParaRPr lang="de-DE" b="1" dirty="0"/>
          </a:p>
          <a:p>
            <a:pPr marL="285750" indent="-285750">
              <a:buFont typeface="Arial" panose="020B0604020202020204" pitchFamily="34" charset="0"/>
              <a:buChar char="•"/>
              <a:defRPr/>
            </a:pPr>
            <a:endParaRPr lang="de-DE" b="1" dirty="0"/>
          </a:p>
        </p:txBody>
      </p:sp>
    </p:spTree>
  </p:cSld>
  <p:clrMapOvr>
    <a:masterClrMapping/>
  </p:clrMapOvr>
  <p:transition advTm="7728"/>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1081</Words>
  <Application>Microsoft Office PowerPoint</Application>
  <PresentationFormat>Bildschirmpräsentation (4:3)</PresentationFormat>
  <Paragraphs>138</Paragraphs>
  <Slides>12</Slides>
  <Notes>12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Arial</vt:lpstr>
      <vt:lpstr>Calibri</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LSB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Rezeption</dc:creator>
  <cp:lastModifiedBy>Herrlich, Daniela</cp:lastModifiedBy>
  <cp:revision>124</cp:revision>
  <cp:lastPrinted>2020-06-06T07:43:09Z</cp:lastPrinted>
  <dcterms:created xsi:type="dcterms:W3CDTF">2007-08-14T00:47:33Z</dcterms:created>
  <dcterms:modified xsi:type="dcterms:W3CDTF">2020-06-08T11:43:42Z</dcterms:modified>
</cp:coreProperties>
</file>