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4" r:id="rId2"/>
    <p:sldId id="298" r:id="rId3"/>
    <p:sldId id="301" r:id="rId4"/>
    <p:sldId id="302" r:id="rId5"/>
    <p:sldId id="309" r:id="rId6"/>
    <p:sldId id="303" r:id="rId7"/>
    <p:sldId id="307" r:id="rId8"/>
    <p:sldId id="308" r:id="rId9"/>
    <p:sldId id="305" r:id="rId10"/>
  </p:sldIdLst>
  <p:sldSz cx="9144000" cy="6858000" type="screen4x3"/>
  <p:notesSz cx="6884988" cy="100187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6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8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E07155-23DF-42D7-A20D-A9BFEB9CDFF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9413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08562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070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1E3052-3D06-417B-99D4-48109EB6050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569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1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3123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2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542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3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241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4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195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5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287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6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088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41E950D-5B44-4E35-8D9A-632E59BFDFF8}" type="slidenum">
              <a:rPr lang="de-DE" altLang="de-DE" smtClean="0"/>
              <a:pPr algn="r"/>
              <a:t>7</a:t>
            </a:fld>
            <a:endParaRPr lang="de-DE" altLang="de-DE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258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41E950D-5B44-4E35-8D9A-632E59BFDFF8}" type="slidenum">
              <a:rPr lang="de-DE" altLang="de-DE" smtClean="0"/>
              <a:pPr algn="r"/>
              <a:t>8</a:t>
            </a:fld>
            <a:endParaRPr lang="de-DE" altLang="de-DE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744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9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5641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BA282-EC2C-4118-8303-A12F8F66BDF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835517"/>
      </p:ext>
    </p:extLst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D664C-5076-489F-B374-5A8021C96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495451"/>
      </p:ext>
    </p:extLst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B407E-3B4C-490A-83AF-021DA8C3E9E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8633753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3FB2E-A048-47C3-A27A-ED2F970A01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296189"/>
      </p:ext>
    </p:extLst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69E04-A982-4439-95C6-D123719AECD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4528066"/>
      </p:ext>
    </p:extLst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9442F-8204-4D00-B8D0-CC86187C24D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081106"/>
      </p:ext>
    </p:extLst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926D6-14FC-4A15-968A-62F12D01421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572921"/>
      </p:ext>
    </p:extLst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7EF4D-D7D6-4E57-8C20-EDB1BE38D68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840373"/>
      </p:ext>
    </p:extLst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B0D14-22D8-40A7-9BC6-AD36197C60D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217513"/>
      </p:ext>
    </p:extLst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0E0A8-1872-41A2-960F-FA5246D9D08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196643"/>
      </p:ext>
    </p:extLst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2D786-193E-4763-9E3D-053203EF7EE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106024"/>
      </p:ext>
    </p:extLst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78D7B6-9310-44A0-8F11-ADA22C4F3538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</a:t>
            </a:r>
            <a:r>
              <a:rPr lang="de-DE" sz="1000" i="1" dirty="0" smtClean="0">
                <a:solidFill>
                  <a:schemeClr val="bg1"/>
                </a:solidFill>
              </a:rPr>
              <a:t>	Stand</a:t>
            </a:r>
            <a:r>
              <a:rPr lang="de-DE" sz="1000" i="1" dirty="0">
                <a:solidFill>
                  <a:schemeClr val="bg1"/>
                </a:solidFill>
              </a:rPr>
              <a:t>: </a:t>
            </a:r>
            <a:r>
              <a:rPr lang="de-DE" sz="1000" i="1" dirty="0" smtClean="0">
                <a:solidFill>
                  <a:schemeClr val="bg1"/>
                </a:solidFill>
              </a:rPr>
              <a:t>November</a:t>
            </a:r>
            <a:r>
              <a:rPr lang="de-DE" sz="1000" i="1" dirty="0" smtClean="0">
                <a:solidFill>
                  <a:schemeClr val="bg1"/>
                </a:solidFill>
              </a:rPr>
              <a:t> 2021</a:t>
            </a:r>
            <a:endParaRPr lang="de-DE" sz="1000" i="1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15008" y="1524000"/>
            <a:ext cx="8928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200" b="1" dirty="0" smtClean="0"/>
          </a:p>
          <a:p>
            <a:r>
              <a:rPr lang="de-DE" sz="3200" b="1" dirty="0" smtClean="0"/>
              <a:t>Voraussetzungen </a:t>
            </a:r>
          </a:p>
          <a:p>
            <a:endParaRPr lang="de-DE" sz="3200" b="1" dirty="0" smtClean="0"/>
          </a:p>
          <a:p>
            <a:r>
              <a:rPr lang="de-DE" sz="3200" b="1" dirty="0" smtClean="0"/>
              <a:t>der Gemeinnützigkeit</a:t>
            </a:r>
          </a:p>
          <a:p>
            <a:endParaRPr lang="de-DE" sz="3200" b="1" dirty="0" smtClean="0"/>
          </a:p>
          <a:p>
            <a:r>
              <a:rPr lang="de-DE" sz="3200" b="1" dirty="0" smtClean="0"/>
              <a:t>nach der Abgabenordnung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3524717894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3707904" y="2204864"/>
            <a:ext cx="1872208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dirty="0"/>
              <a:t> </a:t>
            </a:r>
            <a:endParaRPr lang="de-DE" dirty="0" smtClean="0"/>
          </a:p>
          <a:p>
            <a:endParaRPr lang="de-DE" sz="3600" b="1" dirty="0"/>
          </a:p>
          <a:p>
            <a:endParaRPr lang="de-DE" sz="3600" b="1" dirty="0"/>
          </a:p>
          <a:p>
            <a:endParaRPr lang="de-DE" sz="3600" b="1" dirty="0"/>
          </a:p>
        </p:txBody>
      </p:sp>
      <p:sp>
        <p:nvSpPr>
          <p:cNvPr id="3" name="Rechteck 2"/>
          <p:cNvSpPr/>
          <p:nvPr/>
        </p:nvSpPr>
        <p:spPr bwMode="auto">
          <a:xfrm>
            <a:off x="695772" y="1943184"/>
            <a:ext cx="6911652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Voraussetzungen der Anerkennung der Gemeinnützigkeit</a:t>
            </a:r>
          </a:p>
        </p:txBody>
      </p:sp>
      <p:sp>
        <p:nvSpPr>
          <p:cNvPr id="4" name="Rechteck 3"/>
          <p:cNvSpPr/>
          <p:nvPr/>
        </p:nvSpPr>
        <p:spPr bwMode="auto">
          <a:xfrm>
            <a:off x="695772" y="2995722"/>
            <a:ext cx="2135832" cy="9888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Förderung der Allgemeinheit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b="1" dirty="0" smtClean="0"/>
              <a:t>§ 52 AO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3072594" y="2996307"/>
            <a:ext cx="2135832" cy="98828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b="1" dirty="0" smtClean="0"/>
              <a:t>Selbstlosigkeit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§ 55 AO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5448300" y="2971773"/>
            <a:ext cx="2135832" cy="101281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Ausschließlichkeit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b="1" dirty="0" smtClean="0"/>
              <a:t>§ 56 AO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3072594" y="4509119"/>
            <a:ext cx="2135832" cy="105526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Satzungsmäßigkeit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b="1" dirty="0" smtClean="0"/>
              <a:t>§ 55 Nr.5 AO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684684" y="4509120"/>
            <a:ext cx="2135832" cy="10801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Unmittelbarkeit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b="1" dirty="0" smtClean="0"/>
              <a:t>§ 57 AO</a:t>
            </a:r>
            <a:endParaRPr kumimoji="0" lang="de-DE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5448300" y="4509120"/>
            <a:ext cx="2135832" cy="105526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b="1" dirty="0"/>
              <a:t>t</a:t>
            </a: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atsächliche Geschäftsführung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§ 55</a:t>
            </a:r>
            <a:r>
              <a:rPr kumimoji="0" lang="de-DE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Nr. 5 AO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79512" y="1484784"/>
            <a:ext cx="88569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/>
              <a:t>Förderung der Allgemeinheit</a:t>
            </a:r>
          </a:p>
          <a:p>
            <a:endParaRPr lang="de-DE" b="1" u="sng" dirty="0"/>
          </a:p>
          <a:p>
            <a:pPr algn="l"/>
            <a:r>
              <a:rPr lang="de-DE" b="1" dirty="0"/>
              <a:t>	</a:t>
            </a:r>
            <a:r>
              <a:rPr lang="de-DE" b="1" dirty="0" smtClean="0"/>
              <a:t>-  Kein abgeschlossener Mitgliederbestand</a:t>
            </a:r>
            <a:br>
              <a:rPr lang="de-DE" b="1" dirty="0" smtClean="0"/>
            </a:br>
            <a:r>
              <a:rPr lang="de-DE" b="1" dirty="0" smtClean="0"/>
              <a:t>	   </a:t>
            </a:r>
            <a:r>
              <a:rPr lang="de-DE" sz="1600" b="1" dirty="0" smtClean="0"/>
              <a:t>(Jedem muss der Zugang zum Verein gewährt werden)</a:t>
            </a:r>
          </a:p>
          <a:p>
            <a:pPr algn="l"/>
            <a:endParaRPr lang="de-DE" sz="1600" b="1" dirty="0"/>
          </a:p>
          <a:p>
            <a:pPr algn="l"/>
            <a:r>
              <a:rPr lang="de-DE" b="1" dirty="0" smtClean="0"/>
              <a:t>	-  Keine Begrenzung auf Raum und Beruf</a:t>
            </a:r>
            <a:br>
              <a:rPr lang="de-DE" b="1" dirty="0" smtClean="0"/>
            </a:br>
            <a:r>
              <a:rPr lang="de-DE" sz="1600" b="1" dirty="0" smtClean="0"/>
              <a:t>	    (Keine Begrenzung auf eine berufliche Ausbildung und keine</a:t>
            </a:r>
            <a:br>
              <a:rPr lang="de-DE" sz="1600" b="1" dirty="0" smtClean="0"/>
            </a:br>
            <a:r>
              <a:rPr lang="de-DE" sz="1600" b="1" dirty="0" smtClean="0"/>
              <a:t>	     Ortsbestimmung)</a:t>
            </a:r>
          </a:p>
          <a:p>
            <a:pPr algn="l"/>
            <a:endParaRPr lang="de-DE" sz="1600" b="1" dirty="0"/>
          </a:p>
          <a:p>
            <a:pPr algn="l"/>
            <a:r>
              <a:rPr lang="de-DE" sz="1600" b="1" dirty="0" smtClean="0"/>
              <a:t>	</a:t>
            </a:r>
            <a:r>
              <a:rPr lang="de-DE" b="1" dirty="0" smtClean="0"/>
              <a:t>-  Der Mitgliedsbeitrag darf nicht mehr als 1.023,-€ jährlich betragen</a:t>
            </a:r>
          </a:p>
          <a:p>
            <a:pPr algn="l"/>
            <a:endParaRPr lang="de-DE" b="1" dirty="0"/>
          </a:p>
          <a:p>
            <a:pPr algn="l"/>
            <a:r>
              <a:rPr lang="de-DE" b="1" dirty="0" smtClean="0"/>
              <a:t>	-  Die Aufnahmegebühr darf nicht mehr als 1.534,-€ betragen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067529991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79512" y="1412776"/>
            <a:ext cx="878497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/>
              <a:t>Selbstlosigkeit</a:t>
            </a:r>
          </a:p>
          <a:p>
            <a:endParaRPr lang="de-DE" b="1" u="sng" dirty="0"/>
          </a:p>
          <a:p>
            <a:pPr algn="l"/>
            <a:r>
              <a:rPr lang="de-DE" b="1" dirty="0" smtClean="0"/>
              <a:t>	- zeitnahe Mittelverwendung </a:t>
            </a:r>
            <a:br>
              <a:rPr lang="de-DE" b="1" dirty="0" smtClean="0"/>
            </a:br>
            <a:r>
              <a:rPr lang="de-DE" b="1" dirty="0" smtClean="0"/>
              <a:t>	  </a:t>
            </a:r>
            <a:r>
              <a:rPr lang="de-DE" sz="1600" b="1" dirty="0" smtClean="0"/>
              <a:t>(Verwendung der Einnahmen spätestens nach 2 Kalenderjahren)</a:t>
            </a:r>
            <a:br>
              <a:rPr lang="de-DE" sz="1600" b="1" dirty="0" smtClean="0"/>
            </a:br>
            <a:r>
              <a:rPr lang="de-DE" sz="1600" b="1" dirty="0" smtClean="0"/>
              <a:t>	   </a:t>
            </a:r>
            <a:r>
              <a:rPr lang="de-DE" sz="1600" b="1" u="sng" dirty="0" smtClean="0"/>
              <a:t>Ausnahme:</a:t>
            </a:r>
            <a:br>
              <a:rPr lang="de-DE" sz="1600" b="1" u="sng" dirty="0" smtClean="0"/>
            </a:br>
            <a:r>
              <a:rPr lang="de-DE" sz="1600" b="1" dirty="0" smtClean="0"/>
              <a:t>	   gemeinnützige Vereine mit Gesamteinnahmen von weniger als 45.000 €</a:t>
            </a:r>
            <a:endParaRPr lang="de-DE" sz="1600" b="1" u="sng" dirty="0" smtClean="0"/>
          </a:p>
          <a:p>
            <a:pPr algn="l"/>
            <a:endParaRPr lang="de-DE" sz="1600" b="1" dirty="0"/>
          </a:p>
          <a:p>
            <a:pPr algn="l"/>
            <a:r>
              <a:rPr lang="de-DE" b="1" dirty="0" smtClean="0"/>
              <a:t>	-  Ausschluss der Begünstigung von Personen</a:t>
            </a:r>
            <a:br>
              <a:rPr lang="de-DE" b="1" dirty="0" smtClean="0"/>
            </a:br>
            <a:r>
              <a:rPr lang="de-DE" sz="1600" b="1" dirty="0" smtClean="0"/>
              <a:t>	   (Es darf keine Einzelperson durch den Verein begünstigt werden)</a:t>
            </a:r>
          </a:p>
          <a:p>
            <a:pPr algn="l"/>
            <a:endParaRPr lang="de-DE" b="1" dirty="0"/>
          </a:p>
          <a:p>
            <a:pPr algn="l"/>
            <a:r>
              <a:rPr lang="de-DE" b="1" dirty="0" smtClean="0"/>
              <a:t>	-  Vermögensverwendung</a:t>
            </a:r>
            <a:br>
              <a:rPr lang="de-DE" b="1" dirty="0" smtClean="0"/>
            </a:br>
            <a:r>
              <a:rPr lang="de-DE" sz="1600" b="1" dirty="0" smtClean="0"/>
              <a:t>	   (Vermögensverwendung für die Allgemeinheit)</a:t>
            </a:r>
          </a:p>
          <a:p>
            <a:pPr algn="l"/>
            <a:endParaRPr lang="de-DE" b="1" dirty="0"/>
          </a:p>
          <a:p>
            <a:pPr algn="l"/>
            <a:r>
              <a:rPr lang="de-DE" b="1" dirty="0" smtClean="0"/>
              <a:t>	-  </a:t>
            </a:r>
            <a:r>
              <a:rPr lang="de-DE" b="1" dirty="0" smtClean="0"/>
              <a:t>Keine Begünstigung durch unverhältnismäßige Vergütungen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1600" b="1" dirty="0" smtClean="0"/>
              <a:t>	   </a:t>
            </a:r>
            <a:r>
              <a:rPr lang="de-DE" sz="1600" b="1" dirty="0" smtClean="0"/>
              <a:t> (Vereinsmitglieder dürfen nicht durch hohen Vergütungen begünstigt 	  	    werden)</a:t>
            </a:r>
            <a:endParaRPr lang="de-DE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722766669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79512" y="1412776"/>
            <a:ext cx="878497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/>
              <a:t>Selbstlosigkeit</a:t>
            </a:r>
          </a:p>
          <a:p>
            <a:endParaRPr lang="de-DE" b="1" u="sng" dirty="0"/>
          </a:p>
          <a:p>
            <a:pPr algn="l"/>
            <a:r>
              <a:rPr lang="de-DE" b="1" dirty="0" smtClean="0"/>
              <a:t>	- </a:t>
            </a:r>
            <a:r>
              <a:rPr lang="de-DE" b="1" dirty="0" smtClean="0"/>
              <a:t>Kein vordergründiges Verfolgen eigenwirtschaftlicher Zwecke</a:t>
            </a:r>
            <a:br>
              <a:rPr lang="de-DE" b="1" dirty="0" smtClean="0"/>
            </a:br>
            <a:r>
              <a:rPr lang="de-DE" b="1" dirty="0" smtClean="0"/>
              <a:t>	   </a:t>
            </a:r>
            <a:r>
              <a:rPr lang="de-DE" sz="1600" b="1" dirty="0" smtClean="0"/>
              <a:t>(wirtschaftliche Bestätigung zulässig, darf jedoch nicht Satzungszweck sein)</a:t>
            </a:r>
          </a:p>
          <a:p>
            <a:pPr algn="l"/>
            <a:endParaRPr lang="de-DE" b="1" dirty="0" smtClean="0"/>
          </a:p>
          <a:p>
            <a:pPr algn="l"/>
            <a:r>
              <a:rPr lang="de-DE" b="1" dirty="0" smtClean="0"/>
              <a:t>	-  </a:t>
            </a:r>
            <a:r>
              <a:rPr lang="de-DE" b="1" dirty="0" smtClean="0"/>
              <a:t>Verwendung der Vereinsmittel nur für satzungsmäßige Zwecke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1600" b="1" dirty="0" smtClean="0"/>
              <a:t>	   </a:t>
            </a:r>
            <a:r>
              <a:rPr lang="de-DE" sz="1600" b="1" dirty="0" smtClean="0"/>
              <a:t>(</a:t>
            </a:r>
            <a:r>
              <a:rPr lang="de-DE" sz="1600" b="1" dirty="0" smtClean="0"/>
              <a:t>Vereinsvermögen darf nicht satzungsschädlich verwendet werden</a:t>
            </a:r>
            <a:r>
              <a:rPr lang="de-DE" sz="1600" b="1" dirty="0" smtClean="0"/>
              <a:t>)</a:t>
            </a:r>
            <a:endParaRPr lang="de-DE" sz="1600" b="1" dirty="0" smtClean="0"/>
          </a:p>
          <a:p>
            <a:pPr algn="l"/>
            <a:endParaRPr lang="de-DE" b="1" dirty="0"/>
          </a:p>
          <a:p>
            <a:pPr algn="l"/>
            <a:r>
              <a:rPr lang="de-DE" b="1" dirty="0" smtClean="0"/>
              <a:t>	-  </a:t>
            </a:r>
            <a:r>
              <a:rPr lang="de-DE" b="1" dirty="0" smtClean="0"/>
              <a:t>Keine Auszahlung von Gewinnanteilen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1600" b="1" dirty="0" smtClean="0"/>
              <a:t>	   (</a:t>
            </a:r>
            <a:r>
              <a:rPr lang="de-DE" sz="1600" b="1" dirty="0" smtClean="0"/>
              <a:t>Vereinsmitglieder dürfen nicht am Jahresergebnis des Vereins beteiligt 	  	    werden)</a:t>
            </a:r>
            <a:endParaRPr lang="de-DE" sz="1600" b="1" dirty="0" smtClean="0"/>
          </a:p>
          <a:p>
            <a:pPr algn="l"/>
            <a:endParaRPr lang="de-DE" b="1" dirty="0"/>
          </a:p>
          <a:p>
            <a:pPr algn="l"/>
            <a:r>
              <a:rPr lang="de-DE" b="1" dirty="0" smtClean="0"/>
              <a:t>	-  Vermögensbindung</a:t>
            </a:r>
            <a:br>
              <a:rPr lang="de-DE" b="1" dirty="0" smtClean="0"/>
            </a:br>
            <a:r>
              <a:rPr lang="de-DE" sz="1600" b="1" dirty="0" smtClean="0"/>
              <a:t>	    (Verlust des Vereinsvermögens bei Aberkennung oder Verzicht der        </a:t>
            </a:r>
          </a:p>
          <a:p>
            <a:pPr algn="l"/>
            <a:r>
              <a:rPr lang="de-DE" sz="1600" b="1" dirty="0"/>
              <a:t> </a:t>
            </a:r>
            <a:r>
              <a:rPr lang="de-DE" sz="1600" b="1" dirty="0" smtClean="0"/>
              <a:t>                    Gemeinnützigkeit; jedoch nur aus steuerfreien und steuerbegünstigten</a:t>
            </a:r>
            <a:br>
              <a:rPr lang="de-DE" sz="1600" b="1" dirty="0" smtClean="0"/>
            </a:br>
            <a:r>
              <a:rPr lang="de-DE" sz="1600" b="1" dirty="0" smtClean="0"/>
              <a:t>                     Tätigkeitsbereich.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221690962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79512" y="1484784"/>
            <a:ext cx="885698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/>
              <a:t>Ausschließlichkeit</a:t>
            </a:r>
          </a:p>
          <a:p>
            <a:endParaRPr lang="de-DE" b="1" u="sng" dirty="0"/>
          </a:p>
          <a:p>
            <a:pPr algn="l"/>
            <a:r>
              <a:rPr lang="de-DE" b="1" dirty="0"/>
              <a:t>	</a:t>
            </a:r>
            <a:r>
              <a:rPr lang="de-DE" b="1" dirty="0" smtClean="0"/>
              <a:t>-  Verwendung der Vereinsmittel für den Satzungszweck</a:t>
            </a:r>
            <a:br>
              <a:rPr lang="de-DE" b="1" dirty="0" smtClean="0"/>
            </a:br>
            <a:r>
              <a:rPr lang="de-DE" sz="1600" b="1" dirty="0" smtClean="0"/>
              <a:t>	    ( Satzungsweck z.B. Förderung des Sports)</a:t>
            </a:r>
          </a:p>
          <a:p>
            <a:pPr algn="l"/>
            <a:endParaRPr lang="de-DE" sz="1600" b="1" dirty="0"/>
          </a:p>
          <a:p>
            <a:pPr algn="l"/>
            <a:r>
              <a:rPr lang="de-DE" b="1" dirty="0" smtClean="0"/>
              <a:t>	-   wirtschaftliche Geschäftsbetrieb</a:t>
            </a:r>
            <a:br>
              <a:rPr lang="de-DE" b="1" dirty="0" smtClean="0"/>
            </a:br>
            <a:r>
              <a:rPr lang="de-DE" b="1" dirty="0" smtClean="0"/>
              <a:t>	    </a:t>
            </a:r>
            <a:r>
              <a:rPr lang="de-DE" sz="1600" b="1" dirty="0" smtClean="0"/>
              <a:t>( Verkauf von z.B. Fanartikel)</a:t>
            </a: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1224100094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pic>
        <p:nvPicPr>
          <p:cNvPr id="12292" name="Picture 4" descr="Logo_lsbh_4c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de-DE" alt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12296" name="Textfeld 1"/>
          <p:cNvSpPr txBox="1">
            <a:spLocks noChangeArrowheads="1"/>
          </p:cNvSpPr>
          <p:nvPr/>
        </p:nvSpPr>
        <p:spPr bwMode="auto">
          <a:xfrm>
            <a:off x="107950" y="1484313"/>
            <a:ext cx="8928100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u="sng"/>
              <a:t>Unmittelbarkeit</a:t>
            </a:r>
          </a:p>
          <a:p>
            <a:pPr eaLnBrk="1" hangingPunct="1"/>
            <a:endParaRPr lang="de-DE" altLang="de-DE" b="1" u="sng"/>
          </a:p>
          <a:p>
            <a:pPr algn="l" eaLnBrk="1" hangingPunct="1"/>
            <a:r>
              <a:rPr lang="de-DE" altLang="de-DE" b="1"/>
              <a:t>	-  Verein</a:t>
            </a:r>
            <a:br>
              <a:rPr lang="de-DE" altLang="de-DE" b="1"/>
            </a:br>
            <a:r>
              <a:rPr lang="de-DE" altLang="de-DE" sz="1600" b="1"/>
              <a:t>	   (Der Verein muss für sich selbst tätig werden)</a:t>
            </a:r>
          </a:p>
          <a:p>
            <a:pPr algn="l" eaLnBrk="1" hangingPunct="1"/>
            <a:endParaRPr lang="de-DE" altLang="de-DE" sz="1600" b="1"/>
          </a:p>
          <a:p>
            <a:pPr algn="l" eaLnBrk="1" hangingPunct="1"/>
            <a:r>
              <a:rPr lang="de-DE" altLang="de-DE" b="1"/>
              <a:t>	-   Dritte</a:t>
            </a:r>
            <a:br>
              <a:rPr lang="de-DE" altLang="de-DE" b="1"/>
            </a:br>
            <a:r>
              <a:rPr lang="de-DE" altLang="de-DE" sz="1600" b="1"/>
              <a:t>	   (Der Verein darf sich Hilfspersonen bedienen z.B. Vorsitzender, Trainer usw.)</a:t>
            </a:r>
            <a:endParaRPr lang="de-DE" altLang="de-DE" b="1"/>
          </a:p>
        </p:txBody>
      </p:sp>
    </p:spTree>
    <p:extLst>
      <p:ext uri="{BB962C8B-B14F-4D97-AF65-F5344CB8AC3E}">
        <p14:creationId xmlns:p14="http://schemas.microsoft.com/office/powerpoint/2010/main" val="4282466079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pic>
        <p:nvPicPr>
          <p:cNvPr id="12292" name="Picture 4" descr="Logo_lsbh_4c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de-DE" alt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12296" name="Textfeld 1"/>
          <p:cNvSpPr txBox="1">
            <a:spLocks noChangeArrowheads="1"/>
          </p:cNvSpPr>
          <p:nvPr/>
        </p:nvSpPr>
        <p:spPr bwMode="auto">
          <a:xfrm>
            <a:off x="107950" y="1484313"/>
            <a:ext cx="89281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u="sng" dirty="0" smtClean="0"/>
              <a:t>Satzungsmäßigkeit</a:t>
            </a:r>
            <a:endParaRPr lang="de-DE" altLang="de-DE" b="1" u="sng" dirty="0"/>
          </a:p>
          <a:p>
            <a:pPr eaLnBrk="1" hangingPunct="1"/>
            <a:endParaRPr lang="de-DE" altLang="de-DE" b="1" u="sng" dirty="0"/>
          </a:p>
          <a:p>
            <a:pPr algn="l" eaLnBrk="1" hangingPunct="1"/>
            <a:r>
              <a:rPr lang="de-DE" altLang="de-DE" b="1" dirty="0"/>
              <a:t>	-  </a:t>
            </a:r>
            <a:r>
              <a:rPr lang="de-DE" altLang="de-DE" b="1" dirty="0" smtClean="0"/>
              <a:t>Verwendung der Vereinsmittel für satzungsmäßige Zweck</a:t>
            </a:r>
            <a:endParaRPr lang="de-DE" altLang="de-DE" sz="1600" b="1" dirty="0" smtClean="0"/>
          </a:p>
          <a:p>
            <a:pPr algn="l" eaLnBrk="1" hangingPunct="1"/>
            <a:endParaRPr lang="de-DE" altLang="de-DE" sz="1600" b="1" dirty="0"/>
          </a:p>
          <a:p>
            <a:pPr algn="l" eaLnBrk="1" hangingPunct="1"/>
            <a:r>
              <a:rPr lang="de-DE" altLang="de-DE" sz="1600" b="1" dirty="0" smtClean="0"/>
              <a:t>	</a:t>
            </a:r>
            <a:r>
              <a:rPr lang="de-DE" altLang="de-DE" b="1" dirty="0" smtClean="0"/>
              <a:t>-   zeitnahe Mittelverwendung </a:t>
            </a:r>
            <a:br>
              <a:rPr lang="de-DE" altLang="de-DE" b="1" dirty="0" smtClean="0"/>
            </a:br>
            <a:r>
              <a:rPr lang="de-DE" altLang="de-DE" b="1" dirty="0" smtClean="0"/>
              <a:t>	    Innerhalb von 2 Kalenderjahre nach Einnahme, mit Ausnahme von        </a:t>
            </a:r>
          </a:p>
          <a:p>
            <a:pPr algn="l" eaLnBrk="1" hangingPunct="1"/>
            <a:r>
              <a:rPr lang="de-DE" altLang="de-DE" b="1" dirty="0"/>
              <a:t> </a:t>
            </a:r>
            <a:r>
              <a:rPr lang="de-DE" altLang="de-DE" b="1" dirty="0" smtClean="0"/>
              <a:t>                  gesetzlichen Rücklagemöglichkeiten (§ 62 AO)</a:t>
            </a:r>
          </a:p>
        </p:txBody>
      </p:sp>
    </p:spTree>
    <p:extLst>
      <p:ext uri="{BB962C8B-B14F-4D97-AF65-F5344CB8AC3E}">
        <p14:creationId xmlns:p14="http://schemas.microsoft.com/office/powerpoint/2010/main" val="2143108086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/>
              <a:t>Satzungsmäßigkeit und tatsächliche Geschäftsführung</a:t>
            </a:r>
          </a:p>
          <a:p>
            <a:endParaRPr lang="de-DE" b="1" u="sng" dirty="0"/>
          </a:p>
          <a:p>
            <a:pPr algn="l"/>
            <a:r>
              <a:rPr lang="de-DE" b="1" dirty="0" smtClean="0"/>
              <a:t>	-  Satzung   -   formelle Anforderungen an die Satzung</a:t>
            </a:r>
          </a:p>
          <a:p>
            <a:pPr algn="l"/>
            <a:r>
              <a:rPr lang="de-DE" sz="1600" b="1" dirty="0"/>
              <a:t>	</a:t>
            </a:r>
            <a:r>
              <a:rPr lang="de-DE" sz="1600" b="1" dirty="0" smtClean="0"/>
              <a:t>    (Zweck und Ziele des Vereins nach der Satzung)</a:t>
            </a:r>
          </a:p>
          <a:p>
            <a:pPr algn="l"/>
            <a:endParaRPr lang="de-DE" sz="1600" b="1" dirty="0"/>
          </a:p>
          <a:p>
            <a:pPr algn="l"/>
            <a:r>
              <a:rPr lang="de-DE" b="1" dirty="0" smtClean="0"/>
              <a:t>	-  tatsächliche Geschäftsführung entsprechende der Satzung</a:t>
            </a:r>
          </a:p>
          <a:p>
            <a:pPr algn="l"/>
            <a:r>
              <a:rPr lang="de-DE" sz="1600" b="1" dirty="0"/>
              <a:t>	</a:t>
            </a:r>
            <a:r>
              <a:rPr lang="de-DE" sz="1600" b="1" dirty="0" smtClean="0"/>
              <a:t>    (Ordnungsgemäße Aufzeichnungen der Geschäftsvorfälle und Verbot jeglicher </a:t>
            </a:r>
          </a:p>
          <a:p>
            <a:pPr algn="l"/>
            <a:r>
              <a:rPr lang="de-DE" sz="1600" b="1" dirty="0"/>
              <a:t> </a:t>
            </a:r>
            <a:r>
              <a:rPr lang="de-DE" sz="1600" b="1" dirty="0" smtClean="0"/>
              <a:t>                    anderweitige Tätigkeiten</a:t>
            </a:r>
            <a:r>
              <a:rPr lang="de-DE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1423403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Vorlage lsb h 051108">
  <a:themeElements>
    <a:clrScheme name="_Vorlage lsb 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_Vorlage lsb 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_Vorlage lsb 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Vorlage lsb 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Vorlage lsb 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Vorlage lsb 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Vorlage lsb 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Vorlage lsb 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_Vorlage lsb h 051108</Template>
  <TotalTime>0</TotalTime>
  <Words>163</Words>
  <Application>Microsoft Office PowerPoint</Application>
  <PresentationFormat>Bildschirmpräsentation (4:3)</PresentationFormat>
  <Paragraphs>95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Arial</vt:lpstr>
      <vt:lpstr>_Vorlage lsb h 051108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Edgar</dc:creator>
  <cp:lastModifiedBy>Edgar</cp:lastModifiedBy>
  <cp:revision>20</cp:revision>
  <dcterms:created xsi:type="dcterms:W3CDTF">2012-09-07T12:41:16Z</dcterms:created>
  <dcterms:modified xsi:type="dcterms:W3CDTF">2021-10-30T10:06:18Z</dcterms:modified>
</cp:coreProperties>
</file>